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27.webp" ContentType="image/webp"/>
  <Override PartName="/ppt/media/image28.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62" r:id="rId4"/>
    <p:sldId id="257" r:id="rId5"/>
    <p:sldId id="261" r:id="rId6"/>
    <p:sldId id="264" r:id="rId7"/>
    <p:sldId id="270" r:id="rId8"/>
    <p:sldId id="265" r:id="rId9"/>
    <p:sldId id="316" r:id="rId10"/>
    <p:sldId id="268" r:id="rId11"/>
    <p:sldId id="269" r:id="rId12"/>
    <p:sldId id="300" r:id="rId13"/>
    <p:sldId id="317" r:id="rId14"/>
    <p:sldId id="318" r:id="rId15"/>
    <p:sldId id="319" r:id="rId16"/>
    <p:sldId id="266" r:id="rId17"/>
    <p:sldId id="273"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2"/>
    <p:sldId id="349" r:id="rId33"/>
    <p:sldId id="351" r:id="rId34"/>
    <p:sldId id="352" r:id="rId35"/>
    <p:sldId id="353" r:id="rId36"/>
    <p:sldId id="350" r:id="rId37"/>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1" userDrawn="1">
          <p15:clr>
            <a:srgbClr val="A4A3A4"/>
          </p15:clr>
        </p15:guide>
        <p15:guide id="2" pos="381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胡杨" initials="胡"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0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60" d="100"/>
          <a:sy n="60" d="100"/>
        </p:scale>
        <p:origin x="30" y="696"/>
      </p:cViewPr>
      <p:guideLst>
        <p:guide orient="horz" pos="2091"/>
        <p:guide pos="381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50.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7T20:42:39.837" idx="2">
    <p:pos x="6670" y="796"/>
    <p:text>例如姜科象牙参属（Roscoea Smith）适应温带高原环境，主要分布在喜马拉雅及横断山地区，其中无柄象牙参（R. schneideriana（Loesener）Cowley）的花期和该地区雨季高峰期恰好重叠，导致传粉者稀少，同时传粉者和无柄象牙参之间的互利共惠系统可能在该地区崩溃，导致花粉限制，使其向自交方向演化。无柄象牙参开花过程中，其钩状柱头将逐渐弯曲靠近花粉囊，实现自花授粉并获得很高的结实率</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5680A2-B158-439F-9A95-390E5DCF43C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openxmlformats.org/officeDocument/2006/relationships/image" Target="../media/image5.png"/><Relationship Id="rId6" Type="http://schemas.microsoft.com/office/2007/relationships/media" Target="../media/media1.mp3"/><Relationship Id="rId5" Type="http://schemas.openxmlformats.org/officeDocument/2006/relationships/audio" Target="../media/media1.mp3"/><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image" Target="../media/image10.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8.png"/><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8.png"/><Relationship Id="rId1" Type="http://schemas.openxmlformats.org/officeDocument/2006/relationships/image" Target="../media/image10.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image" Target="../media/image10.jpeg"/></Relationships>
</file>

<file path=ppt/slides/_rels/slide1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image" Target="../media/image14.jpeg"/><Relationship Id="rId5" Type="http://schemas.openxmlformats.org/officeDocument/2006/relationships/tags" Target="../tags/tag15.xml"/><Relationship Id="rId4" Type="http://schemas.openxmlformats.org/officeDocument/2006/relationships/image" Target="../media/image8.png"/><Relationship Id="rId3" Type="http://schemas.openxmlformats.org/officeDocument/2006/relationships/tags" Target="../tags/tag14.xml"/><Relationship Id="rId2" Type="http://schemas.openxmlformats.org/officeDocument/2006/relationships/image" Target="../media/image10.jpeg"/><Relationship Id="rId10"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25.png"/><Relationship Id="rId2" Type="http://schemas.openxmlformats.org/officeDocument/2006/relationships/image" Target="../media/image8.png"/><Relationship Id="rId11" Type="http://schemas.openxmlformats.org/officeDocument/2006/relationships/comments" Target="../comments/comment1.xml"/><Relationship Id="rId10" Type="http://schemas.openxmlformats.org/officeDocument/2006/relationships/slideLayout" Target="../slideLayouts/slideLayout2.xml"/><Relationship Id="rId1" Type="http://schemas.openxmlformats.org/officeDocument/2006/relationships/image" Target="../media/image10.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8.png"/><Relationship Id="rId1" Type="http://schemas.openxmlformats.org/officeDocument/2006/relationships/image" Target="../media/image10.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6.GIF"/><Relationship Id="rId2" Type="http://schemas.openxmlformats.org/officeDocument/2006/relationships/image" Target="../media/image8.png"/><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8.png"/><Relationship Id="rId11" Type="http://schemas.openxmlformats.org/officeDocument/2006/relationships/slideLayout" Target="../slideLayouts/slideLayout2.xml"/><Relationship Id="rId10" Type="http://schemas.openxmlformats.org/officeDocument/2006/relationships/tags" Target="../tags/tag36.xml"/><Relationship Id="rId1" Type="http://schemas.openxmlformats.org/officeDocument/2006/relationships/image" Target="../media/image10.jpe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image" Target="../media/image28.webp"/><Relationship Id="rId3" Type="http://schemas.openxmlformats.org/officeDocument/2006/relationships/image" Target="../media/image27.webp"/><Relationship Id="rId2" Type="http://schemas.openxmlformats.org/officeDocument/2006/relationships/image" Target="../media/image8.png"/><Relationship Id="rId1" Type="http://schemas.openxmlformats.org/officeDocument/2006/relationships/image" Target="../media/image10.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microsoft.com/office/2007/relationships/hdphoto" Target="../media/image7.wdp"/><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14.jpeg"/><Relationship Id="rId4" Type="http://schemas.openxmlformats.org/officeDocument/2006/relationships/tags" Target="../tags/tag41.xml"/><Relationship Id="rId3" Type="http://schemas.openxmlformats.org/officeDocument/2006/relationships/image" Target="../media/image8.png"/><Relationship Id="rId2" Type="http://schemas.openxmlformats.org/officeDocument/2006/relationships/tags" Target="../tags/tag40.xml"/><Relationship Id="rId1"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0.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8.png"/><Relationship Id="rId1" Type="http://schemas.openxmlformats.org/officeDocument/2006/relationships/image" Target="../media/image10.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8.png"/><Relationship Id="rId7" Type="http://schemas.openxmlformats.org/officeDocument/2006/relationships/image" Target="../media/image37.png"/><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8.png"/><Relationship Id="rId1" Type="http://schemas.openxmlformats.org/officeDocument/2006/relationships/image" Target="../media/image10.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40.png"/><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8.png"/><Relationship Id="rId1" Type="http://schemas.openxmlformats.org/officeDocument/2006/relationships/image" Target="../media/image10.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png"/><Relationship Id="rId2" Type="http://schemas.openxmlformats.org/officeDocument/2006/relationships/image" Target="../media/image8.png"/><Relationship Id="rId1" Type="http://schemas.openxmlformats.org/officeDocument/2006/relationships/image" Target="../media/image10.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1.jpeg"/><Relationship Id="rId2" Type="http://schemas.openxmlformats.org/officeDocument/2006/relationships/image" Target="../media/image8.png"/><Relationship Id="rId1" Type="http://schemas.openxmlformats.org/officeDocument/2006/relationships/image" Target="../media/image10.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image" Target="../media/image8.png"/><Relationship Id="rId1" Type="http://schemas.openxmlformats.org/officeDocument/2006/relationships/image" Target="../media/image10.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8.png"/><Relationship Id="rId1"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0.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0.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0.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0.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4.wdp"/><Relationship Id="rId2" Type="http://schemas.openxmlformats.org/officeDocument/2006/relationships/image" Target="../media/image45.png"/><Relationship Id="rId1" Type="http://schemas.openxmlformats.org/officeDocument/2006/relationships/image" Target="../media/image44.jpeg"/></Relationships>
</file>

<file path=ppt/slides/_rels/slide4.xml.rels><?xml version="1.0" encoding="UTF-8" standalone="yes"?>
<Relationships xmlns="http://schemas.openxmlformats.org/package/2006/relationships"><Relationship Id="rId9" Type="http://schemas.openxmlformats.org/officeDocument/2006/relationships/image" Target="../media/image13.jpeg"/><Relationship Id="rId8" Type="http://schemas.openxmlformats.org/officeDocument/2006/relationships/tags" Target="../tags/tag4.xml"/><Relationship Id="rId7" Type="http://schemas.openxmlformats.org/officeDocument/2006/relationships/image" Target="../media/image12.jpeg"/><Relationship Id="rId6" Type="http://schemas.openxmlformats.org/officeDocument/2006/relationships/tags" Target="../tags/tag3.xml"/><Relationship Id="rId5" Type="http://schemas.openxmlformats.org/officeDocument/2006/relationships/image" Target="../media/image11.jpeg"/><Relationship Id="rId4" Type="http://schemas.openxmlformats.org/officeDocument/2006/relationships/tags" Target="../tags/tag2.xml"/><Relationship Id="rId3" Type="http://schemas.openxmlformats.org/officeDocument/2006/relationships/image" Target="../media/image8.png"/><Relationship Id="rId2" Type="http://schemas.openxmlformats.org/officeDocument/2006/relationships/tags" Target="../tags/tag1.xml"/><Relationship Id="rId10" Type="http://schemas.openxmlformats.org/officeDocument/2006/relationships/slideLayout" Target="../slideLayouts/slideLayout2.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9.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tags" Target="../tags/tag6.xml"/><Relationship Id="rId3" Type="http://schemas.openxmlformats.org/officeDocument/2006/relationships/image" Target="../media/image8.png"/><Relationship Id="rId2" Type="http://schemas.openxmlformats.org/officeDocument/2006/relationships/tags" Target="../tags/tag5.xml"/><Relationship Id="rId1" Type="http://schemas.openxmlformats.org/officeDocument/2006/relationships/image" Target="../media/image10.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image" Target="../media/image14.jpeg"/><Relationship Id="rId4" Type="http://schemas.openxmlformats.org/officeDocument/2006/relationships/tags" Target="../tags/tag8.xml"/><Relationship Id="rId3" Type="http://schemas.openxmlformats.org/officeDocument/2006/relationships/image" Target="../media/image8.png"/><Relationship Id="rId2" Type="http://schemas.openxmlformats.org/officeDocument/2006/relationships/tags" Target="../tags/tag7.xml"/><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5.jpeg"/><Relationship Id="rId3" Type="http://schemas.openxmlformats.org/officeDocument/2006/relationships/tags" Target="../tags/tag12.xml"/><Relationship Id="rId2" Type="http://schemas.openxmlformats.org/officeDocument/2006/relationships/image" Target="../media/image8.pn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aturation sat="300000"/>
                    </a14:imgEffect>
                  </a14:imgLayer>
                </a14:imgProps>
              </a:ext>
              <a:ext uri="{28A0092B-C50C-407E-A947-70E740481C1C}">
                <a14:useLocalDpi xmlns:a14="http://schemas.microsoft.com/office/drawing/2010/main" val="0"/>
              </a:ext>
            </a:extLst>
          </a:blip>
          <a:stretch>
            <a:fillRect/>
          </a:stretch>
        </p:blipFill>
        <p:spPr>
          <a:xfrm>
            <a:off x="-30382" y="-99392"/>
            <a:ext cx="12222382" cy="6971460"/>
          </a:xfrm>
          <a:prstGeom prst="rect">
            <a:avLst/>
          </a:prstGeom>
        </p:spPr>
      </p:pic>
      <p:pic>
        <p:nvPicPr>
          <p:cNvPr id="6" name="图片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859908" y="995844"/>
            <a:ext cx="4090052" cy="1152128"/>
          </a:xfrm>
          <a:prstGeom prst="rect">
            <a:avLst/>
          </a:prstGeom>
        </p:spPr>
      </p:pic>
      <p:sp>
        <p:nvSpPr>
          <p:cNvPr id="9" name="文本框 8"/>
          <p:cNvSpPr txBox="1"/>
          <p:nvPr/>
        </p:nvSpPr>
        <p:spPr>
          <a:xfrm>
            <a:off x="495299" y="2160258"/>
            <a:ext cx="11201400" cy="2122805"/>
          </a:xfrm>
          <a:prstGeom prst="rect">
            <a:avLst/>
          </a:prstGeom>
          <a:noFill/>
        </p:spPr>
        <p:txBody>
          <a:bodyPr wrap="none" rtlCol="0">
            <a:spAutoFit/>
          </a:bodyPr>
          <a:lstStyle/>
          <a:p>
            <a:pPr algn="ctr"/>
            <a:r>
              <a:rPr lang="zh-CN" altLang="en-US" sz="6600" b="1" spc="600" dirty="0">
                <a:solidFill>
                  <a:prstClr val="white"/>
                </a:solidFill>
                <a:latin typeface="黑体" panose="02010609060101010101" pitchFamily="49" charset="-122"/>
                <a:ea typeface="黑体" panose="02010609060101010101" pitchFamily="49" charset="-122"/>
              </a:rPr>
              <a:t>植物自交与异交的多样性、</a:t>
            </a:r>
            <a:endParaRPr lang="zh-CN" altLang="en-US" sz="6600" b="1" spc="600" dirty="0">
              <a:solidFill>
                <a:prstClr val="white"/>
              </a:solidFill>
              <a:latin typeface="黑体" panose="02010609060101010101" pitchFamily="49" charset="-122"/>
              <a:ea typeface="黑体" panose="02010609060101010101" pitchFamily="49" charset="-122"/>
            </a:endParaRPr>
          </a:p>
          <a:p>
            <a:pPr algn="ctr"/>
            <a:r>
              <a:rPr lang="zh-CN" altLang="en-US" sz="6600" b="1" spc="600" dirty="0">
                <a:solidFill>
                  <a:prstClr val="white"/>
                </a:solidFill>
                <a:latin typeface="黑体" panose="02010609060101010101" pitchFamily="49" charset="-122"/>
                <a:ea typeface="黑体" panose="02010609060101010101" pitchFamily="49" charset="-122"/>
              </a:rPr>
              <a:t>利弊及其演化</a:t>
            </a:r>
            <a:endParaRPr lang="zh-CN" altLang="en-US" sz="6600" b="1" spc="600" dirty="0">
              <a:solidFill>
                <a:prstClr val="white"/>
              </a:solidFill>
              <a:latin typeface="黑体" panose="02010609060101010101" pitchFamily="49" charset="-122"/>
              <a:ea typeface="黑体" panose="02010609060101010101" pitchFamily="49" charset="-122"/>
            </a:endParaRPr>
          </a:p>
        </p:txBody>
      </p:sp>
      <p:sp>
        <p:nvSpPr>
          <p:cNvPr id="10" name="文本框 9"/>
          <p:cNvSpPr txBox="1"/>
          <p:nvPr/>
        </p:nvSpPr>
        <p:spPr>
          <a:xfrm>
            <a:off x="4213294" y="4538988"/>
            <a:ext cx="3383280" cy="506730"/>
          </a:xfrm>
          <a:prstGeom prst="rect">
            <a:avLst/>
          </a:prstGeom>
          <a:noFill/>
        </p:spPr>
        <p:txBody>
          <a:bodyPr wrap="none" rtlCol="0">
            <a:spAutoFit/>
          </a:bodyPr>
          <a:lstStyle/>
          <a:p>
            <a:pPr algn="ctr">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报告人：胡杨、余汶青、何彦瑾</a:t>
            </a:r>
            <a:endParaRPr lang="zh-CN" altLang="en-US" b="1" dirty="0">
              <a:solidFill>
                <a:prstClr val="white"/>
              </a:solidFill>
              <a:latin typeface="黑体" panose="02010609060101010101" pitchFamily="49" charset="-122"/>
              <a:ea typeface="黑体" panose="02010609060101010101" pitchFamily="49" charset="-122"/>
            </a:endParaRPr>
          </a:p>
        </p:txBody>
      </p:sp>
      <p:cxnSp>
        <p:nvCxnSpPr>
          <p:cNvPr id="11" name="直接连接符 10"/>
          <p:cNvCxnSpPr/>
          <p:nvPr/>
        </p:nvCxnSpPr>
        <p:spPr>
          <a:xfrm>
            <a:off x="1250987" y="4419881"/>
            <a:ext cx="9621008" cy="0"/>
          </a:xfrm>
          <a:prstGeom prst="line">
            <a:avLst/>
          </a:prstGeom>
          <a:noFill/>
          <a:ln w="38100" cap="flat" cmpd="sng" algn="ctr">
            <a:solidFill>
              <a:sysClr val="window" lastClr="FFFFFF"/>
            </a:solidFill>
            <a:prstDash val="solid"/>
          </a:ln>
          <a:effectLst/>
        </p:spPr>
      </p:cxnSp>
      <p:grpSp>
        <p:nvGrpSpPr>
          <p:cNvPr id="12" name="组合 11"/>
          <p:cNvGrpSpPr/>
          <p:nvPr/>
        </p:nvGrpSpPr>
        <p:grpSpPr>
          <a:xfrm>
            <a:off x="5159896" y="6342232"/>
            <a:ext cx="1746919" cy="368300"/>
            <a:chOff x="5159896" y="6474952"/>
            <a:chExt cx="1746919" cy="368300"/>
          </a:xfrm>
        </p:grpSpPr>
        <p:sp>
          <p:nvSpPr>
            <p:cNvPr id="13" name="文本框 12"/>
            <p:cNvSpPr txBox="1"/>
            <p:nvPr/>
          </p:nvSpPr>
          <p:spPr>
            <a:xfrm>
              <a:off x="5430549" y="6474952"/>
              <a:ext cx="1247140" cy="368300"/>
            </a:xfrm>
            <a:prstGeom prst="rect">
              <a:avLst/>
            </a:prstGeom>
            <a:noFill/>
          </p:spPr>
          <p:txBody>
            <a:bodyPr wrap="none" rtlCol="0">
              <a:spAutoFit/>
            </a:bodyPr>
            <a:lstStyle/>
            <a:p>
              <a:r>
                <a:rPr lang="en-US" altLang="zh-CN" b="1" dirty="0">
                  <a:solidFill>
                    <a:schemeClr val="bg1"/>
                  </a:solidFill>
                </a:rPr>
                <a:t>2023-06-05</a:t>
              </a:r>
              <a:endParaRPr lang="zh-CN" altLang="en-US" b="1" baseline="30000" dirty="0">
                <a:solidFill>
                  <a:schemeClr val="bg1"/>
                </a:solidFill>
              </a:endParaRPr>
            </a:p>
          </p:txBody>
        </p:sp>
        <p:cxnSp>
          <p:nvCxnSpPr>
            <p:cNvPr id="14" name="直接连接符 13"/>
            <p:cNvCxnSpPr/>
            <p:nvPr/>
          </p:nvCxnSpPr>
          <p:spPr>
            <a:xfrm>
              <a:off x="5159896" y="6659618"/>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3346" y="6640337"/>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6" name="Axel - Desert Sounds (Vlog No Copyright Music)">
            <a:hlinkClick r:id="" action="ppaction://media"/>
          </p:cNvPr>
          <p:cNvPicPr>
            <a:picLocks noChangeAspect="1"/>
          </p:cNvPicPr>
          <p:nvPr>
            <a:audioFile r:link="rId5"/>
            <p:extLst>
              <p:ext uri="{DAA4B4D4-6D71-4841-9C94-3DE7FCFB9230}">
                <p14:media xmlns:p14="http://schemas.microsoft.com/office/powerpoint/2010/main" r:embed="rId6"/>
              </p:ext>
            </p:extLst>
          </p:nvPr>
        </p:nvPicPr>
        <p:blipFill>
          <a:blip r:embed="rId7"/>
          <a:stretch>
            <a:fillRect/>
          </a:stretch>
        </p:blipFill>
        <p:spPr>
          <a:xfrm>
            <a:off x="-1029460" y="6170152"/>
            <a:ext cx="609600" cy="609600"/>
          </a:xfrm>
          <a:prstGeom prst="rect">
            <a:avLst/>
          </a:prstGeom>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a:t>
                  </a:r>
                  <a:r>
                    <a:rPr lang="zh-CN" altLang="en-US" sz="3200" dirty="0">
                      <a:latin typeface="黑体" panose="02010609060101010101" pitchFamily="49" charset="-122"/>
                      <a:ea typeface="黑体" panose="02010609060101010101" pitchFamily="49" charset="-122"/>
                    </a:rPr>
                    <a:t>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grpSp>
        <p:nvGrpSpPr>
          <p:cNvPr id="16" name="组合 15"/>
          <p:cNvGrpSpPr/>
          <p:nvPr/>
        </p:nvGrpSpPr>
        <p:grpSpPr>
          <a:xfrm>
            <a:off x="163195" y="1324610"/>
            <a:ext cx="11830685" cy="3361055"/>
            <a:chOff x="284008" y="1189749"/>
            <a:chExt cx="11469746" cy="2441667"/>
          </a:xfrm>
        </p:grpSpPr>
        <p:pic>
          <p:nvPicPr>
            <p:cNvPr id="18" name="Picture 4" descr="C:\Users\胡杨\Desktop\图片\图片3.png图片3"/>
            <p:cNvPicPr>
              <a:picLocks noChangeAspect="1" noChangeArrowheads="1"/>
            </p:cNvPicPr>
            <p:nvPr/>
          </p:nvPicPr>
          <p:blipFill>
            <a:blip r:embed="rId3">
              <a:lum bright="12000" contrast="12000"/>
            </a:blip>
            <a:srcRect l="20626" t="5930" r="8908"/>
            <a:stretch>
              <a:fillRect/>
            </a:stretch>
          </p:blipFill>
          <p:spPr bwMode="auto">
            <a:xfrm>
              <a:off x="5800717" y="1207344"/>
              <a:ext cx="3303954" cy="2355947"/>
            </a:xfrm>
            <a:prstGeom prst="ellipse">
              <a:avLst/>
            </a:prstGeom>
            <a:noFill/>
            <a:extLst>
              <a:ext uri="{909E8E84-426E-40DD-AFC4-6F175D3DCCD1}">
                <a14:hiddenFill xmlns:a14="http://schemas.microsoft.com/office/drawing/2010/main">
                  <a:solidFill>
                    <a:srgbClr val="FFFFFF"/>
                  </a:solidFill>
                </a14:hiddenFill>
              </a:ext>
            </a:extLst>
          </p:spPr>
        </p:pic>
        <p:pic>
          <p:nvPicPr>
            <p:cNvPr id="17" name="Picture 3" descr="C:\Users\胡杨\Desktop\图片\图片5.png图片5"/>
            <p:cNvPicPr>
              <a:picLocks noChangeAspect="1" noChangeArrowheads="1"/>
            </p:cNvPicPr>
            <p:nvPr/>
          </p:nvPicPr>
          <p:blipFill>
            <a:blip r:embed="rId4">
              <a:lum contrast="6000"/>
            </a:blip>
            <a:srcRect t="4259" b="19891"/>
            <a:stretch>
              <a:fillRect/>
            </a:stretch>
          </p:blipFill>
          <p:spPr bwMode="auto">
            <a:xfrm>
              <a:off x="8456815" y="1189749"/>
              <a:ext cx="3296939" cy="2373682"/>
            </a:xfrm>
            <a:prstGeom prst="ellipse">
              <a:avLst/>
            </a:prstGeom>
            <a:noFill/>
            <a:extLst>
              <a:ext uri="{909E8E84-426E-40DD-AFC4-6F175D3DCCD1}">
                <a14:hiddenFill xmlns:a14="http://schemas.microsoft.com/office/drawing/2010/main">
                  <a:solidFill>
                    <a:srgbClr val="FFFFFF"/>
                  </a:solidFill>
                </a14:hiddenFill>
              </a:ext>
            </a:extLst>
          </p:spPr>
        </p:pic>
        <p:pic>
          <p:nvPicPr>
            <p:cNvPr id="19" name="Picture 5" descr="C:\Users\胡杨\Desktop\图片\图片2.png图片2"/>
            <p:cNvPicPr>
              <a:picLocks noChangeAspect="1" noChangeArrowheads="1"/>
            </p:cNvPicPr>
            <p:nvPr/>
          </p:nvPicPr>
          <p:blipFill>
            <a:blip r:embed="rId5"/>
            <a:srcRect/>
            <a:stretch>
              <a:fillRect/>
            </a:stretch>
          </p:blipFill>
          <p:spPr bwMode="auto">
            <a:xfrm>
              <a:off x="3931666" y="1201930"/>
              <a:ext cx="1870318" cy="24294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胡杨\Desktop\图片\图片1.png图片1"/>
            <p:cNvPicPr>
              <a:picLocks noChangeAspect="1" noChangeArrowheads="1"/>
            </p:cNvPicPr>
            <p:nvPr/>
          </p:nvPicPr>
          <p:blipFill rotWithShape="1">
            <a:blip r:embed="rId6"/>
            <a:srcRect/>
            <a:stretch>
              <a:fillRect/>
            </a:stretch>
          </p:blipFill>
          <p:spPr bwMode="auto">
            <a:xfrm>
              <a:off x="284008" y="1207344"/>
              <a:ext cx="3697538" cy="24240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p:cNvGrpSpPr/>
          <p:nvPr/>
        </p:nvGrpSpPr>
        <p:grpSpPr>
          <a:xfrm>
            <a:off x="119675" y="4869181"/>
            <a:ext cx="11457727" cy="1723548"/>
            <a:chOff x="276520" y="3676199"/>
            <a:chExt cx="11457727" cy="1723548"/>
          </a:xfrm>
        </p:grpSpPr>
        <p:sp>
          <p:nvSpPr>
            <p:cNvPr id="23" name="TextBox 14"/>
            <p:cNvSpPr txBox="1"/>
            <p:nvPr/>
          </p:nvSpPr>
          <p:spPr>
            <a:xfrm>
              <a:off x="276520" y="4061802"/>
              <a:ext cx="11457727" cy="1337945"/>
            </a:xfrm>
            <a:prstGeom prst="rect">
              <a:avLst/>
            </a:prstGeom>
            <a:noFill/>
          </p:spPr>
          <p:txBody>
            <a:bodyPr wrap="square" lIns="91440" tIns="45720" rIns="91440" bIns="45720" rtlCol="0">
              <a:spAutoFit/>
            </a:bodyPr>
            <a:lstStyle/>
            <a:p>
              <a:pPr defTabSz="914400">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自体受精，也就是自交，指的是一株植物为自己传粉并受精。植物可能有特殊的机制来保障自花传粉，例如桔梗（Platycodon grandifloras）的柱头会在开花后期向沾有自身花粉的花柱弯曲，堇菜属（Viola L.）和两型豆属（Amphicarpaea Elliot）等许多植物类群中甚至发展出了闭锁花（cleistogamous），同株异花自交等。</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4" name="TextBox 15"/>
            <p:cNvSpPr txBox="1"/>
            <p:nvPr/>
          </p:nvSpPr>
          <p:spPr>
            <a:xfrm>
              <a:off x="312881" y="3676199"/>
              <a:ext cx="1859280" cy="429895"/>
            </a:xfrm>
            <a:prstGeom prst="rect">
              <a:avLst/>
            </a:prstGeom>
            <a:noFill/>
          </p:spPr>
          <p:txBody>
            <a:bodyPr wrap="none" lIns="91440" tIns="45720" rIns="91440" bIns="45720" rtlCol="0">
              <a:spAutoFit/>
            </a:bodyPr>
            <a:lstStyle/>
            <a:p>
              <a:pPr defTabSz="914400"/>
              <a:r>
                <a:rPr lang="zh-CN" altLang="en-US" sz="2200" b="1" dirty="0">
                  <a:solidFill>
                    <a:srgbClr val="750909"/>
                  </a:solidFill>
                  <a:latin typeface="微软雅黑" panose="020B0503020204020204" pitchFamily="34" charset="-122"/>
                  <a:ea typeface="微软雅黑" panose="020B0503020204020204" pitchFamily="34" charset="-122"/>
                </a:rPr>
                <a:t>自交的多样性</a:t>
              </a:r>
              <a:endParaRPr lang="zh-CN" altLang="en-US" sz="2200" b="1" dirty="0">
                <a:solidFill>
                  <a:srgbClr val="750909"/>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a:t>
                  </a:r>
                  <a:r>
                    <a:rPr lang="zh-CN" altLang="en-US" sz="3200" dirty="0">
                      <a:latin typeface="黑体" panose="02010609060101010101" pitchFamily="49" charset="-122"/>
                      <a:ea typeface="黑体" panose="02010609060101010101" pitchFamily="49" charset="-122"/>
                    </a:rPr>
                    <a:t>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grpSp>
        <p:nvGrpSpPr>
          <p:cNvPr id="16" name="组合 15"/>
          <p:cNvGrpSpPr/>
          <p:nvPr/>
        </p:nvGrpSpPr>
        <p:grpSpPr>
          <a:xfrm>
            <a:off x="358140" y="1342390"/>
            <a:ext cx="10968355" cy="2430145"/>
            <a:chOff x="265657" y="1230538"/>
            <a:chExt cx="8071864" cy="2403700"/>
          </a:xfrm>
        </p:grpSpPr>
        <p:pic>
          <p:nvPicPr>
            <p:cNvPr id="18" name="Picture 4" descr="C:\Users\胡杨\Desktop\图片\图片6.png图片6"/>
            <p:cNvPicPr>
              <a:picLocks noChangeAspect="1" noChangeArrowheads="1"/>
            </p:cNvPicPr>
            <p:nvPr/>
          </p:nvPicPr>
          <p:blipFill>
            <a:blip r:embed="rId3"/>
            <a:srcRect t="2929"/>
            <a:stretch>
              <a:fillRect/>
            </a:stretch>
          </p:blipFill>
          <p:spPr bwMode="auto">
            <a:xfrm>
              <a:off x="6875772" y="1230538"/>
              <a:ext cx="1461749" cy="240056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C:\Users\胡杨\Desktop\图片\图片7.png图片7"/>
            <p:cNvPicPr>
              <a:picLocks noChangeAspect="1" noChangeArrowheads="1"/>
            </p:cNvPicPr>
            <p:nvPr/>
          </p:nvPicPr>
          <p:blipFill>
            <a:blip r:embed="rId4"/>
            <a:srcRect/>
            <a:stretch>
              <a:fillRect/>
            </a:stretch>
          </p:blipFill>
          <p:spPr bwMode="auto">
            <a:xfrm>
              <a:off x="3882180" y="1230538"/>
              <a:ext cx="2888882" cy="240370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胡杨\Desktop\图片\图片8.png图片8"/>
            <p:cNvPicPr>
              <a:picLocks noChangeAspect="1" noChangeArrowheads="1"/>
            </p:cNvPicPr>
            <p:nvPr/>
          </p:nvPicPr>
          <p:blipFill rotWithShape="1">
            <a:blip r:embed="rId5"/>
            <a:srcRect/>
            <a:stretch>
              <a:fillRect/>
            </a:stretch>
          </p:blipFill>
          <p:spPr bwMode="auto">
            <a:xfrm>
              <a:off x="265657" y="1263835"/>
              <a:ext cx="3515961" cy="233614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p:cNvGrpSpPr/>
          <p:nvPr/>
        </p:nvGrpSpPr>
        <p:grpSpPr>
          <a:xfrm>
            <a:off x="276520" y="3856991"/>
            <a:ext cx="11457727" cy="2946558"/>
            <a:chOff x="276520" y="3676199"/>
            <a:chExt cx="11457727" cy="2946558"/>
          </a:xfrm>
        </p:grpSpPr>
        <p:sp>
          <p:nvSpPr>
            <p:cNvPr id="23" name="TextBox 14"/>
            <p:cNvSpPr txBox="1"/>
            <p:nvPr/>
          </p:nvSpPr>
          <p:spPr>
            <a:xfrm>
              <a:off x="276520" y="4061802"/>
              <a:ext cx="11457727" cy="2560955"/>
            </a:xfrm>
            <a:prstGeom prst="rect">
              <a:avLst/>
            </a:prstGeom>
            <a:noFill/>
          </p:spPr>
          <p:txBody>
            <a:bodyPr wrap="square" lIns="91440" tIns="45720" rIns="91440" bIns="45720" rtlCol="0">
              <a:spAutoFit/>
            </a:bodyPr>
            <a:lstStyle/>
            <a:p>
              <a:pPr defTabSz="914400">
                <a:lnSpc>
                  <a:spcPct val="150000"/>
                </a:lnSpc>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异体受精，也就是异交，指的是同一物种不同植株之间的传粉。植物实现异交的形式非常多样化。</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a:p>
              <a:pPr defTabSz="914400">
                <a:lnSpc>
                  <a:spcPct val="150000"/>
                </a:lnSpc>
              </a:pPr>
              <a:r>
                <a:rPr lang="zh-CN" altLang="en-US" sz="500" dirty="0">
                  <a:solidFill>
                    <a:prstClr val="black">
                      <a:lumMod val="50000"/>
                      <a:lumOff val="50000"/>
                    </a:prstClr>
                  </a:solidFill>
                  <a:latin typeface="微软雅黑" panose="020B0503020204020204" pitchFamily="34" charset="-122"/>
                  <a:ea typeface="微软雅黑" panose="020B0503020204020204" pitchFamily="34" charset="-122"/>
                </a:rPr>
                <a:t> </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Wingdings" panose="05000000000000000000" charset="0"/>
                <a:buChar char="l"/>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传粉前实现异交的机制：</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Wingdings" panose="05000000000000000000" charset="0"/>
                <a:buChar char="Ø"/>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雌雄异株（dioecism）植物是典型的异交植物，在系统发育过程中多次起源，在Cronquist分类系统几乎所有亚纲中都存在。</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Wingdings" panose="05000000000000000000" charset="0"/>
                <a:buChar char="Ø"/>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两性花（bisexual）植物也可以通过雌性功能和雄性功能在时间和空间上的分离来实现异交。时间上的分离通过雌雄蕊异熟（Dichogamy）实现。在空间上的分离包括雌雄蕊异长（Heterostyly）和异型花（Herkogamy）。</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4" name="TextBox 15"/>
            <p:cNvSpPr txBox="1"/>
            <p:nvPr/>
          </p:nvSpPr>
          <p:spPr>
            <a:xfrm>
              <a:off x="312881" y="3676199"/>
              <a:ext cx="2011680" cy="460375"/>
            </a:xfrm>
            <a:prstGeom prst="rect">
              <a:avLst/>
            </a:prstGeom>
            <a:noFill/>
          </p:spPr>
          <p:txBody>
            <a:bodyPr wrap="none" lIns="91440" tIns="45720" rIns="91440" bIns="45720" rtlCol="0">
              <a:spAutoFit/>
            </a:bodyPr>
            <a:lstStyle/>
            <a:p>
              <a:pPr defTabSz="914400"/>
              <a:r>
                <a:rPr lang="zh-CN" altLang="en-US" sz="2400" b="1" dirty="0">
                  <a:solidFill>
                    <a:srgbClr val="750909"/>
                  </a:solidFill>
                  <a:latin typeface="微软雅黑" panose="020B0503020204020204" pitchFamily="34" charset="-122"/>
                  <a:ea typeface="微软雅黑" panose="020B0503020204020204" pitchFamily="34" charset="-122"/>
                </a:rPr>
                <a:t>异交的</a:t>
              </a:r>
              <a:r>
                <a:rPr lang="zh-CN" altLang="en-US" sz="2400" b="1" dirty="0">
                  <a:solidFill>
                    <a:srgbClr val="750909"/>
                  </a:solidFill>
                  <a:latin typeface="微软雅黑" panose="020B0503020204020204" pitchFamily="34" charset="-122"/>
                  <a:ea typeface="微软雅黑" panose="020B0503020204020204" pitchFamily="34" charset="-122"/>
                </a:rPr>
                <a:t>多样性</a:t>
              </a:r>
              <a:endParaRPr lang="zh-CN" altLang="en-US" sz="2400" b="1" dirty="0">
                <a:solidFill>
                  <a:srgbClr val="750909"/>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a:t>
                  </a:r>
                  <a:r>
                    <a:rPr lang="zh-CN" altLang="en-US" sz="3200" dirty="0">
                      <a:latin typeface="黑体" panose="02010609060101010101" pitchFamily="49" charset="-122"/>
                      <a:ea typeface="黑体" panose="02010609060101010101" pitchFamily="49" charset="-122"/>
                    </a:rPr>
                    <a:t>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2" descr="C:\Users\胡杨\Desktop\图片\bd315c6034a85edf4f7806fa47540923dc547577.pngbd315c6034a85edf4f7806fa47540923dc547577"/>
          <p:cNvPicPr>
            <a:picLocks noChangeAspect="1" noChangeArrowheads="1"/>
          </p:cNvPicPr>
          <p:nvPr/>
        </p:nvPicPr>
        <p:blipFill>
          <a:blip r:embed="rId3"/>
          <a:srcRect/>
          <a:stretch>
            <a:fillRect/>
          </a:stretch>
        </p:blipFill>
        <p:spPr bwMode="auto">
          <a:xfrm>
            <a:off x="469326" y="1627896"/>
            <a:ext cx="6028196" cy="406844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marL="171450" lvl="0" indent="-171450" algn="just" defTabSz="914400">
              <a:lnSpc>
                <a:spcPct val="100000"/>
              </a:lnSpc>
              <a:buFont typeface="Wingdings" panose="05000000000000000000" charset="0"/>
              <a:buChar char="l"/>
            </a:pPr>
            <a:r>
              <a:rPr lang="zh-CN" altLang="en-US" sz="19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传粉后实现异交的机制：自交不亲和（Self-incompatibility，SI）机制</a:t>
            </a:r>
            <a:endParaRPr lang="zh-CN" altLang="en-US" sz="19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lvl="0" indent="0" algn="just" defTabSz="914400">
              <a:lnSpc>
                <a:spcPct val="100000"/>
              </a:lnSpc>
              <a:buFont typeface="Wingdings" panose="05000000000000000000" charset="0"/>
              <a:buNone/>
            </a:pPr>
            <a:r>
              <a:rPr lang="zh-CN" altLang="en-US" sz="8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defTabSz="914400">
              <a:lnSpc>
                <a:spcPct val="100000"/>
              </a:lnSpc>
              <a:buFont typeface="Wingdings" panose="05000000000000000000" charset="0"/>
              <a:buChar char="Ø"/>
            </a:pPr>
            <a:r>
              <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通过花粉萌发受阻、花粉管生长抑制等方式来阻止相同基因型的花粉受精，通常被认为是比雌雄蕊异长、雌雄蕊异熟更加保险的机制。</a:t>
            </a:r>
            <a:endPar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defTabSz="914400">
              <a:lnSpc>
                <a:spcPct val="100000"/>
              </a:lnSpc>
              <a:buFont typeface="Wingdings" panose="05000000000000000000" charset="0"/>
              <a:buChar char="Ø"/>
            </a:pPr>
            <a:r>
              <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在许多具有雌雄蕊异长结构的植物中也存在自交不亲和，因而人们认为前者可能是为了提高植物个体间花粉散布的精确性来增加雄性交配效率，而不是传统上认为的保证胚珠接受异交花粉。这也提示我们在研究花部特征不能仅仅只从雌性功能（自交异交的比例、种子数等）的角度来考虑问题。</a:t>
            </a:r>
            <a:endPar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sp>
        <p:nvSpPr>
          <p:cNvPr id="3" name="文本框 2"/>
          <p:cNvSpPr txBox="1"/>
          <p:nvPr/>
        </p:nvSpPr>
        <p:spPr>
          <a:xfrm>
            <a:off x="609600" y="5734050"/>
            <a:ext cx="5773420" cy="337185"/>
          </a:xfrm>
          <a:prstGeom prst="rect">
            <a:avLst/>
          </a:prstGeom>
          <a:noFill/>
        </p:spPr>
        <p:txBody>
          <a:bodyPr wrap="square" rtlCol="0">
            <a:spAutoFit/>
          </a:bodyPr>
          <a:p>
            <a:pPr algn="ctr"/>
            <a:r>
              <a:rPr lang="zh-CN" altLang="en-US" sz="1600">
                <a:solidFill>
                  <a:schemeClr val="tx1">
                    <a:lumMod val="75000"/>
                    <a:lumOff val="25000"/>
                  </a:schemeClr>
                </a:solidFill>
                <a:latin typeface="微软雅黑" panose="020B0503020204020204" pitchFamily="34" charset="-122"/>
                <a:ea typeface="微软雅黑" panose="020B0503020204020204" pitchFamily="34" charset="-122"/>
              </a:rPr>
              <a:t>自交不亲和，图源百度百科</a:t>
            </a:r>
            <a:endParaRPr lang="zh-CN" altLang="en-US" sz="160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a:t>
                  </a:r>
                  <a:r>
                    <a:rPr lang="zh-CN" altLang="en-US" sz="3200" dirty="0">
                      <a:latin typeface="黑体" panose="02010609060101010101" pitchFamily="49" charset="-122"/>
                      <a:ea typeface="黑体" panose="02010609060101010101" pitchFamily="49" charset="-122"/>
                    </a:rPr>
                    <a:t>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2" descr="C:\Users\胡杨\Desktop\图片\图片9.png图片9"/>
          <p:cNvPicPr>
            <a:picLocks noChangeAspect="1" noChangeArrowheads="1"/>
          </p:cNvPicPr>
          <p:nvPr/>
        </p:nvPicPr>
        <p:blipFill>
          <a:blip r:embed="rId3"/>
          <a:srcRect/>
          <a:stretch>
            <a:fillRect/>
          </a:stretch>
        </p:blipFill>
        <p:spPr bwMode="auto">
          <a:xfrm>
            <a:off x="469265" y="1659890"/>
            <a:ext cx="6141720" cy="393192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indent="288290" defTabSz="914400"/>
            <a:r>
              <a:rPr lang="zh-CN" altLang="en-US" sz="2000" dirty="0">
                <a:solidFill>
                  <a:prstClr val="white"/>
                </a:solidFill>
                <a:latin typeface="微软雅黑" panose="020B0503020204020204" pitchFamily="34" charset="-122"/>
                <a:ea typeface="微软雅黑" panose="020B0503020204020204" pitchFamily="34" charset="-122"/>
              </a:rPr>
              <a:t>需要注意的是，植物界中的自交和异交不是两个完全分离的性状，而是一种连续的变异，尤其是在虫媒植物中（左图），例如前面提及的桔梗柱头弯曲就是在雌蕊柱头接收外来花粉后进行的，而早开堇菜不仅有闭锁花也有高度适应虫媒传粉的开放花。另外无论是风媒植物还是虫媒植物，为了提高异交花粉输出量而无法避免地会导致同株异花自交出现。</a:t>
            </a:r>
            <a:endParaRPr lang="zh-CN" altLang="en-US" sz="2000" dirty="0">
              <a:solidFill>
                <a:prstClr val="white"/>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sp>
        <p:nvSpPr>
          <p:cNvPr id="3" name="文本框 2"/>
          <p:cNvSpPr txBox="1"/>
          <p:nvPr/>
        </p:nvSpPr>
        <p:spPr>
          <a:xfrm>
            <a:off x="399415" y="5669915"/>
            <a:ext cx="6200775" cy="337185"/>
          </a:xfrm>
          <a:prstGeom prst="rect">
            <a:avLst/>
          </a:prstGeom>
          <a:noFill/>
        </p:spPr>
        <p:txBody>
          <a:bodyPr wrap="square" rtlCol="0">
            <a:spAutoFit/>
          </a:bodyPr>
          <a:p>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动物传粉与风传粉植物的异交率分布（来自</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Barrett SC.</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2002</a:t>
            </a:r>
            <a:r>
              <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16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custDataLst>
              <p:tags r:id="rId1"/>
            </p:custDataLst>
          </p:nvPr>
        </p:nvPicPr>
        <p:blipFill rotWithShape="1">
          <a:blip r:embed="rId2">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3"/>
            </p:custDataLst>
          </p:nvPr>
        </p:nvPicPr>
        <p:blipFill>
          <a:blip r:embed="rId4"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5"/>
            </p:custDataLst>
          </p:nvPr>
        </p:nvPicPr>
        <p:blipFill>
          <a:blip r:embed="rId6">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1146584" cy="4312987"/>
            <a:chOff x="1007882" y="1612283"/>
            <a:chExt cx="11146584" cy="4312987"/>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517961" y="3320623"/>
              <a:ext cx="945378" cy="945378"/>
              <a:chOff x="1574224" y="7893703"/>
              <a:chExt cx="4000500" cy="4000500"/>
            </a:xfrm>
            <a:effectLst>
              <a:outerShdw blurRad="317500" dist="190500" dir="8100000" algn="tr" rotWithShape="0">
                <a:prstClr val="black">
                  <a:alpha val="50000"/>
                </a:prstClr>
              </a:outerShdw>
            </a:effectLst>
          </p:grpSpPr>
          <p:sp>
            <p:nvSpPr>
              <p:cNvPr id="30" name="同心圆 25"/>
              <p:cNvSpPr/>
              <p:nvPr>
                <p:custDataLst>
                  <p:tags r:id="rId7"/>
                </p:custDataLst>
              </p:nvPr>
            </p:nvSpPr>
            <p:spPr>
              <a:xfrm>
                <a:off x="1574224" y="7893703"/>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custDataLst>
                  <p:tags r:id="rId8"/>
                </p:custDataLst>
              </p:nvPr>
            </p:nvSpPr>
            <p:spPr>
              <a:xfrm>
                <a:off x="1638714" y="8046867"/>
                <a:ext cx="3796861" cy="366788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custDataLst>
                <p:tags r:id="rId9"/>
              </p:custDataLst>
            </p:nvPr>
          </p:nvSpPr>
          <p:spPr>
            <a:xfrm>
              <a:off x="5620849" y="3479185"/>
              <a:ext cx="6533617" cy="1353820"/>
            </a:xfrm>
            <a:prstGeom prst="rect">
              <a:avLst/>
            </a:prstGeom>
            <a:noFill/>
          </p:spPr>
          <p:txBody>
            <a:bodyPr wrap="square" lIns="0" tIns="0" rIns="0" bIns="0" rtlCol="0">
              <a:spAutoFit/>
            </a:bodyPr>
            <a:lstStyle/>
            <a:p>
              <a:pPr algn="just" defTabSz="685800"/>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植物自交和异交的</a:t>
              </a:r>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利弊</a:t>
              </a:r>
              <a:endPar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endParaRPr>
            </a:p>
            <a:p>
              <a:pPr marL="914400" lvl="1" indent="-457200" algn="just" defTabSz="685800">
                <a:buFont typeface="Arial" panose="020B0604020202020204" pitchFamily="34" charset="0"/>
                <a:buChar char="•"/>
              </a:pPr>
              <a:r>
                <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rPr>
                <a:t>植物自交的利弊</a:t>
              </a:r>
              <a:endPar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endParaRPr>
            </a:p>
            <a:p>
              <a:pPr marL="914400" lvl="1" indent="-457200" algn="just" defTabSz="685800">
                <a:buFont typeface="Arial" panose="020B0604020202020204" pitchFamily="34" charset="0"/>
                <a:buChar char="•"/>
              </a:pPr>
              <a:r>
                <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rPr>
                <a:t>植物异交的利弊</a:t>
              </a:r>
              <a:endPar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植物自交的利弊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4" descr="C:\Users\胡杨\Desktop\图片\图片10.png图片10"/>
          <p:cNvPicPr>
            <a:picLocks noChangeAspect="1" noChangeArrowheads="1"/>
          </p:cNvPicPr>
          <p:nvPr/>
        </p:nvPicPr>
        <p:blipFill>
          <a:blip r:embed="rId3"/>
          <a:srcRect/>
          <a:stretch>
            <a:fillRect/>
          </a:stretch>
        </p:blipFill>
        <p:spPr bwMode="auto">
          <a:xfrm>
            <a:off x="1031240" y="1247140"/>
            <a:ext cx="9495790" cy="286512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9"/>
          <p:cNvSpPr>
            <a:spLocks noChangeArrowheads="1"/>
          </p:cNvSpPr>
          <p:nvPr>
            <p:custDataLst>
              <p:tags r:id="rId4"/>
            </p:custDataLst>
          </p:nvPr>
        </p:nvSpPr>
        <p:spPr bwMode="auto">
          <a:xfrm>
            <a:off x="1051003" y="4407907"/>
            <a:ext cx="723995" cy="723900"/>
          </a:xfrm>
          <a:prstGeom prst="ellipse">
            <a:avLst/>
          </a:prstGeom>
          <a:solidFill>
            <a:srgbClr val="C00000"/>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4" name="TextBox 42"/>
          <p:cNvSpPr txBox="1"/>
          <p:nvPr>
            <p:custDataLst>
              <p:tags r:id="rId5"/>
            </p:custDataLst>
          </p:nvPr>
        </p:nvSpPr>
        <p:spPr>
          <a:xfrm>
            <a:off x="1895605" y="4407906"/>
            <a:ext cx="2961452" cy="391795"/>
          </a:xfrm>
          <a:prstGeom prst="rect">
            <a:avLst/>
          </a:prstGeom>
          <a:noFill/>
        </p:spPr>
        <p:txBody>
          <a:bodyPr wrap="square" lIns="91440" tIns="0" rIns="91440" bIns="0" rtlCol="0" anchor="t">
            <a:spAutoFit/>
          </a:bodyPr>
          <a:lstStyle/>
          <a:p>
            <a:pPr>
              <a:lnSpc>
                <a:spcPct val="150000"/>
              </a:lnSpc>
            </a:pP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繁殖保障优势</a:t>
            </a:r>
            <a:endPar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43"/>
          <p:cNvSpPr txBox="1"/>
          <p:nvPr>
            <p:custDataLst>
              <p:tags r:id="rId6"/>
            </p:custDataLst>
          </p:nvPr>
        </p:nvSpPr>
        <p:spPr>
          <a:xfrm>
            <a:off x="1895604" y="4751599"/>
            <a:ext cx="3743969" cy="2047875"/>
          </a:xfrm>
          <a:prstGeom prst="rect">
            <a:avLst/>
          </a:prstGeom>
          <a:noFill/>
        </p:spPr>
        <p:txBody>
          <a:bodyPr wrap="square" lIns="91440" tIns="45720" rIns="91440" bIns="45720"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在外来花粉量不足时，可以通过自交来保证结实率。例如当少数个体经过长距离扩散占领新生境时，自然选择将对自交有利，因为在少数个体拓殖新生境时通常会面临有效种群数量低、传粉者缺乏的繁殖问题，此时自交便是拓殖新环境的有效繁殖保障途径。</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被认为是自交的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生态学优势</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Oval 10"/>
          <p:cNvSpPr>
            <a:spLocks noChangeArrowheads="1"/>
          </p:cNvSpPr>
          <p:nvPr>
            <p:custDataLst>
              <p:tags r:id="rId7"/>
            </p:custDataLst>
          </p:nvPr>
        </p:nvSpPr>
        <p:spPr bwMode="auto">
          <a:xfrm>
            <a:off x="6050691" y="4407907"/>
            <a:ext cx="719232" cy="723900"/>
          </a:xfrm>
          <a:prstGeom prst="ellipse">
            <a:avLst/>
          </a:prstGeom>
          <a:solidFill>
            <a:srgbClr val="C52A2E"/>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8" name="TextBox 46"/>
          <p:cNvSpPr txBox="1"/>
          <p:nvPr>
            <p:custDataLst>
              <p:tags r:id="rId8"/>
            </p:custDataLst>
          </p:nvPr>
        </p:nvSpPr>
        <p:spPr>
          <a:xfrm>
            <a:off x="6917391" y="4407906"/>
            <a:ext cx="2961452" cy="391795"/>
          </a:xfrm>
          <a:prstGeom prst="rect">
            <a:avLst/>
          </a:prstGeom>
          <a:noFill/>
        </p:spPr>
        <p:txBody>
          <a:bodyPr wrap="square" lIns="91440" tIns="0" rIns="91440" bIns="0" rtlCol="0" anchor="t">
            <a:spAutoFit/>
          </a:bodyPr>
          <a:lstStyle/>
          <a:p>
            <a:pPr>
              <a:lnSpc>
                <a:spcPct val="150000"/>
              </a:lnSpc>
            </a:pP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基因传递优势</a:t>
            </a:r>
            <a:endPar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9" name="TextBox 47"/>
          <p:cNvSpPr txBox="1"/>
          <p:nvPr>
            <p:custDataLst>
              <p:tags r:id="rId9"/>
            </p:custDataLst>
          </p:nvPr>
        </p:nvSpPr>
        <p:spPr>
          <a:xfrm>
            <a:off x="6917392" y="4775092"/>
            <a:ext cx="3743969" cy="1768475"/>
          </a:xfrm>
          <a:prstGeom prst="rect">
            <a:avLst/>
          </a:prstGeom>
          <a:noFill/>
        </p:spPr>
        <p:txBody>
          <a:bodyPr wrap="square" lIns="91440" tIns="45720" rIns="91440" bIns="45720"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如果自交个体也能为其他个体提供花粉，则自交者享有更大的繁殖优势，因为其可以传递亲本的两套基因组。如果自交花粉比异交花粉更易获得使胚珠受精的机会，那么自交可以提高植物通过花粉途径向后代所贡献的基因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被认为是自交的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遗传学优势</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419985" y="4097655"/>
            <a:ext cx="6628130" cy="306705"/>
          </a:xfrm>
          <a:prstGeom prst="rect">
            <a:avLst/>
          </a:prstGeom>
          <a:noFill/>
        </p:spPr>
        <p:txBody>
          <a:bodyPr wrap="square" rtlCol="0">
            <a:spAutoFit/>
          </a:bodyPr>
          <a:p>
            <a:pPr algn="ct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图 无柄象牙参的形态（来自Zhi-qiang Zhang et al.2008）</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1" grpId="0" bldLvl="0" animBg="1"/>
      <p:bldP spid="24" grpId="0"/>
      <p:bldP spid="25" grpId="0"/>
      <p:bldP spid="28" grpId="0"/>
      <p:bldP spid="29" grpId="0"/>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植物自交的</a:t>
                  </a:r>
                  <a:r>
                    <a:rPr lang="zh-CN" altLang="en-US" sz="3200" dirty="0">
                      <a:latin typeface="黑体" panose="02010609060101010101" pitchFamily="49" charset="-122"/>
                      <a:ea typeface="黑体" panose="02010609060101010101" pitchFamily="49" charset="-122"/>
                    </a:rPr>
                    <a:t>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3"/>
            </p:custDataLst>
          </p:nvPr>
        </p:nvSpPr>
        <p:spPr>
          <a:xfrm>
            <a:off x="721075" y="2158374"/>
            <a:ext cx="749300" cy="749300"/>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790" dirty="0"/>
              <a:t>1</a:t>
            </a:r>
            <a:endParaRPr lang="zh-CN" altLang="en-US" sz="3790" dirty="0"/>
          </a:p>
        </p:txBody>
      </p:sp>
      <p:sp>
        <p:nvSpPr>
          <p:cNvPr id="21" name="PA_文本框 20"/>
          <p:cNvSpPr txBox="1"/>
          <p:nvPr>
            <p:custDataLst>
              <p:tags r:id="rId4"/>
            </p:custDataLst>
          </p:nvPr>
        </p:nvSpPr>
        <p:spPr>
          <a:xfrm>
            <a:off x="1865301" y="2097617"/>
            <a:ext cx="9553264" cy="124523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自交将会导致</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近交衰退</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（inbreeding depression）。其限制了种群内部和种群之间的基因流，导致遗传重组降低，可能造成有害隐形等位基因的纯合，使后代生活力变差，种群适合度降低，对环境变化的潜在适应性降低。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PA_椭圆 16"/>
          <p:cNvSpPr/>
          <p:nvPr>
            <p:custDataLst>
              <p:tags r:id="rId5"/>
            </p:custDataLst>
          </p:nvPr>
        </p:nvSpPr>
        <p:spPr>
          <a:xfrm>
            <a:off x="721075" y="3506670"/>
            <a:ext cx="749300" cy="749300"/>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790" dirty="0"/>
              <a:t>2</a:t>
            </a:r>
            <a:endParaRPr lang="zh-CN" altLang="en-US" sz="3790" dirty="0"/>
          </a:p>
        </p:txBody>
      </p:sp>
      <p:sp>
        <p:nvSpPr>
          <p:cNvPr id="22" name="PA_文本框 20"/>
          <p:cNvSpPr txBox="1"/>
          <p:nvPr>
            <p:custDataLst>
              <p:tags r:id="rId6"/>
            </p:custDataLst>
          </p:nvPr>
        </p:nvSpPr>
        <p:spPr>
          <a:xfrm>
            <a:off x="1865301" y="3464422"/>
            <a:ext cx="9553264" cy="124523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自交将会导致</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花粉折损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（pollen discounting）和</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种子折损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（seed discounting）</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花粉折损即花粉用于自交降低了可供异交的花粉，种子折损即通过自交形成的种子，可部分或全部地消耗了本可以异交的胚珠。</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991235" y="4897120"/>
            <a:ext cx="10146665" cy="1445260"/>
          </a:xfrm>
          <a:prstGeom prst="rect">
            <a:avLst/>
          </a:prstGeom>
          <a:noFill/>
        </p:spPr>
        <p:txBody>
          <a:bodyPr wrap="square" rtlCol="0">
            <a:spAutoFit/>
          </a:bodyPr>
          <a:p>
            <a:pPr marL="285750" indent="-285750">
              <a:lnSpc>
                <a:spcPct val="110000"/>
              </a:lnSpc>
              <a:buFont typeface="Wingdings" panose="05000000000000000000" charset="0"/>
              <a:buChar char="Ø"/>
            </a:pPr>
            <a:r>
              <a:rPr lang="zh-CN" altLang="en-US" sz="2000">
                <a:latin typeface="微软雅黑" panose="020B0503020204020204" pitchFamily="34" charset="-122"/>
                <a:ea typeface="微软雅黑" panose="020B0503020204020204" pitchFamily="34" charset="-122"/>
              </a:rPr>
              <a:t>注意：研究发现自花传粉植物通常仅有较低的近交衰退，而异交植物反而表现出强烈的近交衰退。自花传粉植物通过自交，导致近交衰退的有害隐性基因被长期暴露而淘汰，近交衰退被清除，即</a:t>
            </a:r>
            <a:r>
              <a:rPr lang="zh-CN" altLang="en-US" sz="2000" b="1">
                <a:latin typeface="微软雅黑" panose="020B0503020204020204" pitchFamily="34" charset="-122"/>
                <a:ea typeface="微软雅黑" panose="020B0503020204020204" pitchFamily="34" charset="-122"/>
              </a:rPr>
              <a:t>近交衰退只在自花传粉进化的初期表现明显</a:t>
            </a:r>
            <a:r>
              <a:rPr lang="zh-CN" altLang="en-US" sz="2000">
                <a:latin typeface="微软雅黑" panose="020B0503020204020204" pitchFamily="34" charset="-122"/>
                <a:ea typeface="微软雅黑" panose="020B0503020204020204" pitchFamily="34" charset="-122"/>
              </a:rPr>
              <a:t>。故关于自交导致近交衰退的观点还有待讨论。</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ppt_y</p:attrName>
                                        </p:attrNameLst>
                                      </p:cBhvr>
                                      <p:tavLst>
                                        <p:tav tm="0">
                                          <p:val>
                                            <p:strVal val="#ppt_y+#ppt_h*1.125000"/>
                                          </p:val>
                                        </p:tav>
                                        <p:tav tm="100000">
                                          <p:val>
                                            <p:strVal val="#ppt_y"/>
                                          </p:val>
                                        </p:tav>
                                      </p:tavLst>
                                    </p:anim>
                                    <p:animEffect transition="in" filter="wipe(up)">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21" grpId="0"/>
      <p:bldP spid="22" grpId="0"/>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植物自交与异交的利弊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植物异交的利弊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16" name="圆角矩形 15"/>
          <p:cNvSpPr/>
          <p:nvPr/>
        </p:nvSpPr>
        <p:spPr>
          <a:xfrm>
            <a:off x="899160" y="1628775"/>
            <a:ext cx="6559550" cy="4439920"/>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93"/>
          <p:cNvSpPr/>
          <p:nvPr/>
        </p:nvSpPr>
        <p:spPr>
          <a:xfrm>
            <a:off x="839416" y="1556792"/>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7118027"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3" name="图片 4" descr="mec_1529_f2"/>
          <p:cNvPicPr>
            <a:picLocks noChangeAspect="1"/>
          </p:cNvPicPr>
          <p:nvPr/>
        </p:nvPicPr>
        <p:blipFill>
          <a:blip r:embed="rId3"/>
          <a:stretch>
            <a:fillRect/>
          </a:stretch>
        </p:blipFill>
        <p:spPr>
          <a:xfrm>
            <a:off x="7896225" y="1103630"/>
            <a:ext cx="3641725" cy="5271770"/>
          </a:xfrm>
          <a:prstGeom prst="rect">
            <a:avLst/>
          </a:prstGeom>
        </p:spPr>
      </p:pic>
      <p:sp>
        <p:nvSpPr>
          <p:cNvPr id="5" name="文本框 4"/>
          <p:cNvSpPr txBox="1"/>
          <p:nvPr/>
        </p:nvSpPr>
        <p:spPr>
          <a:xfrm>
            <a:off x="1283970" y="2032635"/>
            <a:ext cx="5833745" cy="3576955"/>
          </a:xfrm>
          <a:prstGeom prst="rect">
            <a:avLst/>
          </a:prstGeom>
          <a:noFill/>
        </p:spPr>
        <p:txBody>
          <a:bodyPr wrap="square" rtlCol="0">
            <a:spAutoFit/>
          </a:bodyPr>
          <a:p>
            <a:pPr>
              <a:lnSpc>
                <a:spcPct val="120000"/>
              </a:lnSpc>
            </a:pPr>
            <a:r>
              <a:rPr lang="en-US" altLang="zh-CN" sz="2100">
                <a:latin typeface="微软雅黑" panose="020B0503020204020204" pitchFamily="34" charset="-122"/>
                <a:ea typeface="微软雅黑" panose="020B0503020204020204" pitchFamily="34" charset="-122"/>
              </a:rPr>
              <a:t>异交是形成植物繁育系统中传粉多样性的主要动力，植物异交在变化的环境中具有选择优势。</a:t>
            </a:r>
            <a:endParaRPr lang="en-US" altLang="zh-CN" sz="210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en-US" altLang="zh-CN" sz="2100">
                <a:latin typeface="微软雅黑" panose="020B0503020204020204" pitchFamily="34" charset="-122"/>
                <a:ea typeface="微软雅黑" panose="020B0503020204020204" pitchFamily="34" charset="-122"/>
              </a:rPr>
              <a:t>增加种群的遗传多样性，产生更多的基因型，避免近交衰退的</a:t>
            </a:r>
            <a:r>
              <a:rPr lang="zh-CN" altLang="en-US" sz="2100">
                <a:latin typeface="微软雅黑" panose="020B0503020204020204" pitchFamily="34" charset="-122"/>
                <a:ea typeface="微软雅黑" panose="020B0503020204020204" pitchFamily="34" charset="-122"/>
              </a:rPr>
              <a:t>发</a:t>
            </a:r>
            <a:r>
              <a:rPr lang="en-US" altLang="zh-CN" sz="2100">
                <a:latin typeface="微软雅黑" panose="020B0503020204020204" pitchFamily="34" charset="-122"/>
                <a:ea typeface="微软雅黑" panose="020B0503020204020204" pitchFamily="34" charset="-122"/>
              </a:rPr>
              <a:t>生，增强后代生活力和适合度，有利于增加种群对变化的环境的潜在适应性</a:t>
            </a:r>
            <a:r>
              <a:rPr lang="zh-CN" altLang="en-US" sz="2100">
                <a:latin typeface="微软雅黑" panose="020B0503020204020204" pitchFamily="34" charset="-122"/>
                <a:ea typeface="微软雅黑" panose="020B0503020204020204" pitchFamily="34" charset="-122"/>
              </a:rPr>
              <a:t>。</a:t>
            </a:r>
            <a:endParaRPr lang="zh-CN" altLang="en-US" sz="210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zh-CN" altLang="en-US" sz="2100">
                <a:latin typeface="微软雅黑" panose="020B0503020204020204" pitchFamily="34" charset="-122"/>
                <a:ea typeface="微软雅黑" panose="020B0503020204020204" pitchFamily="34" charset="-122"/>
              </a:rPr>
              <a:t>产生更多适应不同生态位的变异类型，拓宽种群生态位。</a:t>
            </a:r>
            <a:endParaRPr lang="zh-CN" altLang="en-US" sz="210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zh-CN" altLang="en-US" sz="2100">
                <a:latin typeface="微软雅黑" panose="020B0503020204020204" pitchFamily="34" charset="-122"/>
                <a:ea typeface="微软雅黑" panose="020B0503020204020204" pitchFamily="34" charset="-122"/>
              </a:rPr>
              <a:t>形成转型互利共生关系，</a:t>
            </a:r>
            <a:r>
              <a:rPr lang="en-US" altLang="zh-CN" sz="2100">
                <a:latin typeface="微软雅黑" panose="020B0503020204020204" pitchFamily="34" charset="-122"/>
                <a:ea typeface="微软雅黑" panose="020B0503020204020204" pitchFamily="34" charset="-122"/>
              </a:rPr>
              <a:t>推动植物的演化</a:t>
            </a:r>
            <a:r>
              <a:rPr lang="zh-CN" altLang="en-US" sz="2100">
                <a:latin typeface="微软雅黑" panose="020B0503020204020204" pitchFamily="34" charset="-122"/>
                <a:ea typeface="微软雅黑" panose="020B0503020204020204" pitchFamily="34" charset="-122"/>
              </a:rPr>
              <a:t>。</a:t>
            </a:r>
            <a:endParaRPr lang="zh-CN" altLang="en-US" sz="2100">
              <a:latin typeface="微软雅黑" panose="020B0503020204020204" pitchFamily="34" charset="-122"/>
              <a:ea typeface="微软雅黑" panose="020B0503020204020204" pitchFamily="34" charset="-122"/>
            </a:endParaRPr>
          </a:p>
        </p:txBody>
      </p:sp>
      <p:sp>
        <p:nvSpPr>
          <p:cNvPr id="7" name="文本框 6"/>
          <p:cNvSpPr txBox="1"/>
          <p:nvPr/>
        </p:nvSpPr>
        <p:spPr>
          <a:xfrm>
            <a:off x="7560310" y="6351905"/>
            <a:ext cx="4457700" cy="652145"/>
          </a:xfrm>
          <a:prstGeom prst="rect">
            <a:avLst/>
          </a:prstGeom>
          <a:noFill/>
        </p:spPr>
        <p:txBody>
          <a:bodyPr wrap="square" rtlCol="0">
            <a:noAutofit/>
          </a:bodyPr>
          <a:p>
            <a:pPr algn="ctr"/>
            <a:r>
              <a:rPr lang="zh-CN" altLang="en-US" sz="15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图 榕树和榕小蜂关联的进化模式（来自Weiblen，G.D. et al.2002）</a:t>
            </a:r>
            <a:endParaRPr lang="zh-CN" altLang="en-US" sz="15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5" grpId="0"/>
      <p:bldP spid="5"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植物异交的利弊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3"/>
            </p:custDataLst>
          </p:nvPr>
        </p:nvSpPr>
        <p:spPr>
          <a:xfrm>
            <a:off x="825713" y="1897330"/>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1</a:t>
            </a:r>
            <a:endParaRPr lang="zh-CN" altLang="en-US" sz="4000" dirty="0"/>
          </a:p>
        </p:txBody>
      </p:sp>
      <p:sp>
        <p:nvSpPr>
          <p:cNvPr id="17" name="PA_椭圆 16"/>
          <p:cNvSpPr/>
          <p:nvPr>
            <p:custDataLst>
              <p:tags r:id="rId4"/>
            </p:custDataLst>
          </p:nvPr>
        </p:nvSpPr>
        <p:spPr>
          <a:xfrm>
            <a:off x="825713" y="2945251"/>
            <a:ext cx="739871" cy="739871"/>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2</a:t>
            </a:r>
            <a:endParaRPr lang="zh-CN" altLang="en-US" sz="4000" dirty="0"/>
          </a:p>
        </p:txBody>
      </p:sp>
      <p:sp>
        <p:nvSpPr>
          <p:cNvPr id="18" name="PA_椭圆 17"/>
          <p:cNvSpPr/>
          <p:nvPr>
            <p:custDataLst>
              <p:tags r:id="rId5"/>
            </p:custDataLst>
          </p:nvPr>
        </p:nvSpPr>
        <p:spPr>
          <a:xfrm>
            <a:off x="846156" y="3993172"/>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3</a:t>
            </a:r>
            <a:endParaRPr lang="zh-CN" altLang="en-US" sz="4000" dirty="0"/>
          </a:p>
        </p:txBody>
      </p:sp>
      <p:sp>
        <p:nvSpPr>
          <p:cNvPr id="19" name="PA_椭圆 18"/>
          <p:cNvSpPr/>
          <p:nvPr>
            <p:custDataLst>
              <p:tags r:id="rId6"/>
            </p:custDataLst>
          </p:nvPr>
        </p:nvSpPr>
        <p:spPr>
          <a:xfrm>
            <a:off x="846156" y="5041092"/>
            <a:ext cx="739871" cy="739871"/>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4</a:t>
            </a:r>
            <a:endParaRPr lang="zh-CN" altLang="en-US" sz="4000" dirty="0"/>
          </a:p>
        </p:txBody>
      </p:sp>
      <p:sp>
        <p:nvSpPr>
          <p:cNvPr id="21" name="PA_文本框 20"/>
          <p:cNvSpPr txBox="1"/>
          <p:nvPr>
            <p:custDataLst>
              <p:tags r:id="rId7"/>
            </p:custDataLst>
          </p:nvPr>
        </p:nvSpPr>
        <p:spPr>
          <a:xfrm>
            <a:off x="1991735" y="1989103"/>
            <a:ext cx="9433048" cy="514350"/>
          </a:xfrm>
          <a:prstGeom prst="rect">
            <a:avLst/>
          </a:prstGeom>
          <a:noFill/>
        </p:spPr>
        <p:txBody>
          <a:bodyPr wrap="square" rtlCol="0">
            <a:spAutoFit/>
          </a:bodyPr>
          <a:lstStyle/>
          <a:p>
            <a:pPr>
              <a:lnSpc>
                <a:spcPct val="125000"/>
              </a:lnSpc>
            </a:pPr>
            <a:r>
              <a:rPr lang="en-US" altLang="zh-CN" sz="2200" dirty="0">
                <a:latin typeface="微软雅黑" panose="020B0503020204020204" pitchFamily="34" charset="-122"/>
                <a:ea typeface="微软雅黑" panose="020B0503020204020204" pitchFamily="34" charset="-122"/>
              </a:rPr>
              <a:t>异交的植物本身对雄性投资加大</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22" name="PA_文本框 20"/>
          <p:cNvSpPr txBox="1"/>
          <p:nvPr>
            <p:custDataLst>
              <p:tags r:id="rId8"/>
            </p:custDataLst>
          </p:nvPr>
        </p:nvSpPr>
        <p:spPr>
          <a:xfrm>
            <a:off x="1955540" y="3077525"/>
            <a:ext cx="9433048" cy="514350"/>
          </a:xfrm>
          <a:prstGeom prst="rect">
            <a:avLst/>
          </a:prstGeom>
          <a:noFill/>
        </p:spPr>
        <p:txBody>
          <a:bodyPr wrap="square" rtlCol="0">
            <a:spAutoFit/>
          </a:bodyPr>
          <a:lstStyle/>
          <a:p>
            <a:pPr>
              <a:lnSpc>
                <a:spcPct val="125000"/>
              </a:lnSpc>
            </a:pPr>
            <a:r>
              <a:rPr lang="en-US" altLang="zh-CN" sz="2200" dirty="0">
                <a:latin typeface="微软雅黑" panose="020B0503020204020204" pitchFamily="34" charset="-122"/>
                <a:ea typeface="微软雅黑" panose="020B0503020204020204" pitchFamily="34" charset="-122"/>
              </a:rPr>
              <a:t>异交的植物传粉成功率受环境影响较大</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23" name="PA_文本框 20"/>
          <p:cNvSpPr txBox="1"/>
          <p:nvPr>
            <p:custDataLst>
              <p:tags r:id="rId9"/>
            </p:custDataLst>
          </p:nvPr>
        </p:nvSpPr>
        <p:spPr>
          <a:xfrm>
            <a:off x="1955540" y="3951456"/>
            <a:ext cx="9433048" cy="937260"/>
          </a:xfrm>
          <a:prstGeom prst="rect">
            <a:avLst/>
          </a:prstGeom>
          <a:noFill/>
        </p:spPr>
        <p:txBody>
          <a:bodyPr wrap="square" rtlCol="0">
            <a:spAutoFit/>
          </a:bodyPr>
          <a:lstStyle/>
          <a:p>
            <a:pPr>
              <a:lnSpc>
                <a:spcPct val="125000"/>
              </a:lnSpc>
            </a:pPr>
            <a:r>
              <a:rPr lang="en-US" altLang="zh-CN" sz="2200" dirty="0">
                <a:latin typeface="微软雅黑" panose="020B0503020204020204" pitchFamily="34" charset="-122"/>
                <a:ea typeface="微软雅黑" panose="020B0503020204020204" pitchFamily="34" charset="-122"/>
              </a:rPr>
              <a:t>异交具有较高风险，若传粉条件不合适，异交植物的繁殖将无法得到保障，面临繁殖失败的风险。</a:t>
            </a:r>
            <a:endParaRPr lang="en-US" altLang="zh-CN" sz="2200" dirty="0">
              <a:latin typeface="微软雅黑" panose="020B0503020204020204" pitchFamily="34" charset="-122"/>
              <a:ea typeface="微软雅黑" panose="020B0503020204020204" pitchFamily="34" charset="-122"/>
            </a:endParaRPr>
          </a:p>
        </p:txBody>
      </p:sp>
      <p:sp>
        <p:nvSpPr>
          <p:cNvPr id="24" name="PA_文本框 20"/>
          <p:cNvSpPr txBox="1"/>
          <p:nvPr>
            <p:custDataLst>
              <p:tags r:id="rId10"/>
            </p:custDataLst>
          </p:nvPr>
        </p:nvSpPr>
        <p:spPr>
          <a:xfrm>
            <a:off x="1991735" y="5165477"/>
            <a:ext cx="9433048" cy="514350"/>
          </a:xfrm>
          <a:prstGeom prst="rect">
            <a:avLst/>
          </a:prstGeom>
          <a:noFill/>
        </p:spPr>
        <p:txBody>
          <a:bodyPr wrap="square" rtlCol="0">
            <a:spAutoFit/>
          </a:bodyPr>
          <a:lstStyle/>
          <a:p>
            <a:pPr>
              <a:lnSpc>
                <a:spcPct val="125000"/>
              </a:lnSpc>
            </a:pPr>
            <a:r>
              <a:rPr lang="zh-CN" altLang="en-US" sz="2200" dirty="0">
                <a:latin typeface="微软雅黑" panose="020B0503020204020204" pitchFamily="34" charset="-122"/>
                <a:ea typeface="微软雅黑" panose="020B0503020204020204" pitchFamily="34" charset="-122"/>
              </a:rPr>
              <a:t>对于和特定昆虫形成专性互利共生的传粉关系的植物，可能增加其灭绝风险。</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18" grpId="0" bldLvl="0" animBg="1"/>
      <p:bldP spid="19" grpId="0" bldLvl="0" animBg="1"/>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植物异交的利弊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4" descr="D:\学习\2023春季预科\植物生物学\大作业——植物自交与异交的多样性、利弊及其演化\41467_2021_20957_Fig3_HTML.jpg41467_2021_20957_Fig3_HTML"/>
          <p:cNvPicPr>
            <a:picLocks noChangeAspect="1" noChangeArrowheads="1"/>
          </p:cNvPicPr>
          <p:nvPr/>
        </p:nvPicPr>
        <p:blipFill>
          <a:blip r:embed="rId3"/>
          <a:srcRect/>
          <a:stretch>
            <a:fillRect/>
          </a:stretch>
        </p:blipFill>
        <p:spPr bwMode="auto">
          <a:xfrm>
            <a:off x="1099185" y="1229995"/>
            <a:ext cx="4114800" cy="38690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学习\2023春季预科\植物生物学\大作业——植物自交与异交的多样性、利弊及其演化\41467_2021_20957_Fig5_HTML.jpg41467_2021_20957_Fig5_HTML"/>
          <p:cNvPicPr>
            <a:picLocks noChangeAspect="1" noChangeArrowheads="1"/>
          </p:cNvPicPr>
          <p:nvPr/>
        </p:nvPicPr>
        <p:blipFill>
          <a:blip r:embed="rId4"/>
          <a:srcRect/>
          <a:stretch>
            <a:fillRect/>
          </a:stretch>
        </p:blipFill>
        <p:spPr bwMode="auto">
          <a:xfrm>
            <a:off x="5304155" y="1229995"/>
            <a:ext cx="6193288" cy="3870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9"/>
          <p:cNvSpPr>
            <a:spLocks noChangeArrowheads="1"/>
          </p:cNvSpPr>
          <p:nvPr>
            <p:custDataLst>
              <p:tags r:id="rId5"/>
            </p:custDataLst>
          </p:nvPr>
        </p:nvSpPr>
        <p:spPr bwMode="auto">
          <a:xfrm>
            <a:off x="998147" y="5535032"/>
            <a:ext cx="723995" cy="723900"/>
          </a:xfrm>
          <a:prstGeom prst="ellipse">
            <a:avLst/>
          </a:prstGeom>
          <a:solidFill>
            <a:srgbClr val="C00000"/>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4" name="TextBox 42"/>
          <p:cNvSpPr txBox="1"/>
          <p:nvPr>
            <p:custDataLst>
              <p:tags r:id="rId6"/>
            </p:custDataLst>
          </p:nvPr>
        </p:nvSpPr>
        <p:spPr>
          <a:xfrm>
            <a:off x="1866900" y="5535295"/>
            <a:ext cx="5090160" cy="367665"/>
          </a:xfrm>
          <a:prstGeom prst="rect">
            <a:avLst/>
          </a:prstGeom>
          <a:noFill/>
        </p:spPr>
        <p:txBody>
          <a:bodyPr wrap="square" lIns="91440" tIns="0" rIns="91440" bIns="0" rtlCol="0" anchor="t">
            <a:noAutofit/>
          </a:bodyPr>
          <a:lstStyle/>
          <a:p>
            <a:pPr>
              <a:lnSpc>
                <a:spcPct val="150000"/>
              </a:lnSpc>
            </a:pP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跳出</a:t>
            </a:r>
            <a:r>
              <a:rPr lang="en-US" altLang="zh-CN"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a:t>
            </a: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演化漩涡</a:t>
            </a:r>
            <a:r>
              <a:rPr lang="en-US" altLang="zh-CN"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a:t>
            </a: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的可能方式</a:t>
            </a:r>
            <a:endPar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43"/>
          <p:cNvSpPr txBox="1"/>
          <p:nvPr>
            <p:custDataLst>
              <p:tags r:id="rId7"/>
            </p:custDataLst>
          </p:nvPr>
        </p:nvSpPr>
        <p:spPr>
          <a:xfrm>
            <a:off x="1790700" y="5995035"/>
            <a:ext cx="9618345" cy="886460"/>
          </a:xfrm>
          <a:prstGeom prst="rect">
            <a:avLst/>
          </a:prstGeom>
          <a:noFill/>
        </p:spPr>
        <p:txBody>
          <a:bodyPr wrap="square" lIns="91440" tIns="45720" rIns="91440" bIns="45720" rtlCol="0">
            <a:noAutofit/>
          </a:bodyPr>
          <a:lstStyle/>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通过宿主转移和类群间的频繁杂交渐渗，可能削弱榕树对特定榕小蜂的高度依赖性，使榕树获得吸引并接受其他种榕小蜂的传粉的能力，一定程度上降低特定榕小蜂灭绝而对应的榕树随之灭绝的可能性。</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1160" y="5181600"/>
            <a:ext cx="5480685" cy="337185"/>
          </a:xfrm>
          <a:prstGeom prst="rect">
            <a:avLst/>
          </a:prstGeom>
          <a:noFill/>
        </p:spPr>
        <p:txBody>
          <a:bodyPr wrap="square" rtlCol="0">
            <a:noAutofit/>
          </a:bodyPr>
          <a:p>
            <a:pPr algn="ct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图 榕树和榕小蜂系统发育的不一致（来自Wang, G. et al.2021）</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879465" y="5186680"/>
            <a:ext cx="5151755" cy="306705"/>
          </a:xfrm>
          <a:prstGeom prst="rect">
            <a:avLst/>
          </a:prstGeom>
          <a:noFill/>
        </p:spPr>
        <p:txBody>
          <a:bodyPr wrap="square" rtlCol="0">
            <a:spAutoFit/>
          </a:bodyPr>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图 榕树和榕小蜂共系统发育分析（来自Wang, G. et al.2021）</a:t>
            </a:r>
            <a:endPar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4" grpId="0"/>
      <p:bldP spid="25" grpId="0"/>
      <p:bldP spid="3" grpId="0"/>
      <p:bldP spid="3"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extLst>
              <a:ext uri="{BEBA8EAE-BF5A-486C-A8C5-ECC9F3942E4B}">
                <a14:imgProps xmlns:a14="http://schemas.microsoft.com/office/drawing/2010/main">
                  <a14:imgLayer r:embed="rId2">
                    <a14:imgEffect>
                      <a14:saturation sat="300000"/>
                    </a14:imgEffect>
                  </a14:imgLayer>
                </a14:imgProps>
              </a:ext>
              <a:ext uri="{28A0092B-C50C-407E-A947-70E740481C1C}">
                <a14:useLocalDpi xmlns:a14="http://schemas.microsoft.com/office/drawing/2010/main" val="0"/>
              </a:ext>
            </a:extLst>
          </a:blip>
          <a:stretch>
            <a:fillRect/>
          </a:stretch>
        </p:blipFill>
        <p:spPr>
          <a:xfrm>
            <a:off x="0" y="-54878"/>
            <a:ext cx="12192000" cy="6912878"/>
          </a:xfrm>
        </p:spPr>
      </p:pic>
      <p:grpSp>
        <p:nvGrpSpPr>
          <p:cNvPr id="32" name="组合 31"/>
          <p:cNvGrpSpPr/>
          <p:nvPr/>
        </p:nvGrpSpPr>
        <p:grpSpPr>
          <a:xfrm>
            <a:off x="584001" y="2186526"/>
            <a:ext cx="2675977" cy="2385631"/>
            <a:chOff x="510531" y="1104287"/>
            <a:chExt cx="2675977" cy="3818113"/>
          </a:xfrm>
        </p:grpSpPr>
        <p:grpSp>
          <p:nvGrpSpPr>
            <p:cNvPr id="9" name="组合 8"/>
            <p:cNvGrpSpPr/>
            <p:nvPr/>
          </p:nvGrpSpPr>
          <p:grpSpPr>
            <a:xfrm>
              <a:off x="510531" y="2737868"/>
              <a:ext cx="2675977" cy="2184532"/>
              <a:chOff x="251671" y="1988841"/>
              <a:chExt cx="2675977" cy="1383522"/>
            </a:xfrm>
          </p:grpSpPr>
          <p:sp>
            <p:nvSpPr>
              <p:cNvPr id="5" name="矩形 4"/>
              <p:cNvSpPr/>
              <p:nvPr/>
            </p:nvSpPr>
            <p:spPr>
              <a:xfrm>
                <a:off x="263352" y="1988841"/>
                <a:ext cx="2664296" cy="1383522"/>
              </a:xfrm>
              <a:prstGeom prst="rect">
                <a:avLst/>
              </a:prstGeom>
              <a:noFill/>
              <a:ln w="28575" cap="flat" cmpd="sng" algn="ctr">
                <a:solidFill>
                  <a:schemeClr val="bg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文本框 5"/>
              <p:cNvSpPr txBox="1"/>
              <p:nvPr/>
            </p:nvSpPr>
            <p:spPr>
              <a:xfrm>
                <a:off x="251671" y="2138563"/>
                <a:ext cx="2592288" cy="1200329"/>
              </a:xfrm>
              <a:prstGeom prst="rect">
                <a:avLst/>
              </a:prstGeom>
              <a:noFill/>
            </p:spPr>
            <p:txBody>
              <a:bodyPr wrap="square" rtlCol="0">
                <a:spAutoFit/>
              </a:bodyPr>
              <a:lstStyle/>
              <a:p>
                <a:pPr algn="ctr"/>
                <a:r>
                  <a:rPr lang="zh-CN" altLang="en-US" sz="7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目 录</a:t>
                </a:r>
                <a:endParaRPr lang="zh-CN" altLang="en-US" sz="72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8" name="Freeform 5"/>
            <p:cNvSpPr>
              <a:spLocks noEditPoints="1"/>
            </p:cNvSpPr>
            <p:nvPr/>
          </p:nvSpPr>
          <p:spPr bwMode="auto">
            <a:xfrm flipH="1">
              <a:off x="1010297" y="1104287"/>
              <a:ext cx="1688125" cy="232506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nvGrpSpPr>
          <p:cNvPr id="26" name="组合 25"/>
          <p:cNvGrpSpPr/>
          <p:nvPr/>
        </p:nvGrpSpPr>
        <p:grpSpPr>
          <a:xfrm rot="0">
            <a:off x="4745355" y="1633855"/>
            <a:ext cx="3439159" cy="3583305"/>
            <a:chOff x="4871864" y="980301"/>
            <a:chExt cx="3439336" cy="3583236"/>
          </a:xfrm>
        </p:grpSpPr>
        <p:grpSp>
          <p:nvGrpSpPr>
            <p:cNvPr id="23" name="组合 22"/>
            <p:cNvGrpSpPr/>
            <p:nvPr/>
          </p:nvGrpSpPr>
          <p:grpSpPr>
            <a:xfrm>
              <a:off x="4871864" y="980301"/>
              <a:ext cx="3373415" cy="645160"/>
              <a:chOff x="4871864" y="980301"/>
              <a:chExt cx="3373415" cy="645160"/>
            </a:xfrm>
          </p:grpSpPr>
          <p:sp>
            <p:nvSpPr>
              <p:cNvPr id="10" name="文本框 9"/>
              <p:cNvSpPr txBox="1"/>
              <p:nvPr/>
            </p:nvSpPr>
            <p:spPr>
              <a:xfrm>
                <a:off x="5138797" y="980301"/>
                <a:ext cx="3106482" cy="645160"/>
              </a:xfrm>
              <a:prstGeom prst="rect">
                <a:avLst/>
              </a:prstGeom>
              <a:noFill/>
            </p:spPr>
            <p:txBody>
              <a:bodyPr wrap="square" rtlCol="0">
                <a:spAutoFit/>
              </a:bodyPr>
              <a:lstStyle/>
              <a:p>
                <a:pPr algn="ctr"/>
                <a:r>
                  <a:rPr lang="zh-CN" altLang="en-US" sz="3600" dirty="0">
                    <a:solidFill>
                      <a:srgbClr val="333333"/>
                    </a:solidFill>
                    <a:latin typeface="微软雅黑" panose="020B0503020204020204" pitchFamily="34" charset="-122"/>
                    <a:ea typeface="微软雅黑" panose="020B0503020204020204" pitchFamily="34" charset="-122"/>
                  </a:rPr>
                  <a:t>引言</a:t>
                </a:r>
                <a:endParaRPr lang="zh-CN" altLang="en-US" sz="3600" dirty="0">
                  <a:solidFill>
                    <a:srgbClr val="333333"/>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4871864" y="1052736"/>
                <a:ext cx="476372" cy="501463"/>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8F000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nvGrpSpPr>
            <p:cNvPr id="24" name="组合 23"/>
            <p:cNvGrpSpPr/>
            <p:nvPr/>
          </p:nvGrpSpPr>
          <p:grpSpPr>
            <a:xfrm>
              <a:off x="4871864" y="2449339"/>
              <a:ext cx="3357118" cy="651037"/>
              <a:chOff x="4871864" y="2449339"/>
              <a:chExt cx="3357118" cy="651037"/>
            </a:xfrm>
          </p:grpSpPr>
          <p:sp>
            <p:nvSpPr>
              <p:cNvPr id="12" name="文本框 11"/>
              <p:cNvSpPr txBox="1"/>
              <p:nvPr/>
            </p:nvSpPr>
            <p:spPr>
              <a:xfrm>
                <a:off x="5206189" y="2449339"/>
                <a:ext cx="3022793" cy="651037"/>
              </a:xfrm>
              <a:prstGeom prst="rect">
                <a:avLst/>
              </a:prstGeom>
              <a:noFill/>
            </p:spPr>
            <p:txBody>
              <a:bodyPr wrap="square" rtlCol="0">
                <a:spAutoFit/>
              </a:bodyPr>
              <a:lstStyle/>
              <a:p>
                <a:pPr algn="ctr"/>
                <a:r>
                  <a:rPr lang="zh-CN" altLang="en-US" sz="3600" dirty="0">
                    <a:solidFill>
                      <a:srgbClr val="333333"/>
                    </a:solidFill>
                    <a:latin typeface="微软雅黑" panose="020B0503020204020204" pitchFamily="34" charset="-122"/>
                    <a:ea typeface="微软雅黑" panose="020B0503020204020204" pitchFamily="34" charset="-122"/>
                  </a:rPr>
                  <a:t>正文</a:t>
                </a:r>
                <a:endParaRPr lang="zh-CN" altLang="en-US" sz="3600" dirty="0">
                  <a:solidFill>
                    <a:srgbClr val="333333"/>
                  </a:solidFill>
                  <a:latin typeface="微软雅黑" panose="020B0503020204020204" pitchFamily="34" charset="-122"/>
                  <a:ea typeface="微软雅黑" panose="020B0503020204020204" pitchFamily="34" charset="-122"/>
                </a:endParaRPr>
              </a:p>
            </p:txBody>
          </p:sp>
          <p:sp>
            <p:nvSpPr>
              <p:cNvPr id="21" name="Freeform 9"/>
              <p:cNvSpPr/>
              <p:nvPr/>
            </p:nvSpPr>
            <p:spPr bwMode="auto">
              <a:xfrm>
                <a:off x="4871864" y="2548190"/>
                <a:ext cx="476372" cy="451539"/>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8F000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nvGrpSpPr>
            <p:cNvPr id="25" name="组合 24"/>
            <p:cNvGrpSpPr/>
            <p:nvPr/>
          </p:nvGrpSpPr>
          <p:grpSpPr>
            <a:xfrm>
              <a:off x="4871864" y="3918377"/>
              <a:ext cx="3439336" cy="645160"/>
              <a:chOff x="4871864" y="3918377"/>
              <a:chExt cx="3439336" cy="645160"/>
            </a:xfrm>
          </p:grpSpPr>
          <p:sp>
            <p:nvSpPr>
              <p:cNvPr id="14" name="文本框 13"/>
              <p:cNvSpPr txBox="1"/>
              <p:nvPr/>
            </p:nvSpPr>
            <p:spPr>
              <a:xfrm>
                <a:off x="5162772" y="3918377"/>
                <a:ext cx="3148428" cy="645160"/>
              </a:xfrm>
              <a:prstGeom prst="rect">
                <a:avLst/>
              </a:prstGeom>
              <a:noFill/>
            </p:spPr>
            <p:txBody>
              <a:bodyPr wrap="square" rtlCol="0">
                <a:spAutoFit/>
              </a:bodyPr>
              <a:lstStyle/>
              <a:p>
                <a:pPr algn="ctr"/>
                <a:r>
                  <a:rPr lang="zh-CN" altLang="en-US" sz="3600" dirty="0">
                    <a:solidFill>
                      <a:srgbClr val="333333"/>
                    </a:solidFill>
                    <a:latin typeface="微软雅黑" panose="020B0503020204020204" pitchFamily="34" charset="-122"/>
                    <a:ea typeface="微软雅黑" panose="020B0503020204020204" pitchFamily="34" charset="-122"/>
                  </a:rPr>
                  <a:t>讨论</a:t>
                </a:r>
                <a:endParaRPr lang="zh-CN" altLang="en-US" sz="3600" dirty="0">
                  <a:solidFill>
                    <a:srgbClr val="333333"/>
                  </a:solidFill>
                  <a:latin typeface="微软雅黑" panose="020B0503020204020204" pitchFamily="34" charset="-122"/>
                  <a:ea typeface="微软雅黑" panose="020B0503020204020204" pitchFamily="34" charset="-122"/>
                </a:endParaRPr>
              </a:p>
            </p:txBody>
          </p:sp>
          <p:sp>
            <p:nvSpPr>
              <p:cNvPr id="22" name="Freeform 9"/>
              <p:cNvSpPr/>
              <p:nvPr/>
            </p:nvSpPr>
            <p:spPr bwMode="auto">
              <a:xfrm>
                <a:off x="4871864" y="3941712"/>
                <a:ext cx="476372" cy="451539"/>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8F000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pic>
        <p:nvPicPr>
          <p:cNvPr id="35" name="图片 34"/>
          <p:cNvPicPr>
            <a:picLocks noChangeAspect="1"/>
          </p:cNvPicPr>
          <p:nvPr/>
        </p:nvPicPr>
        <p:blipFill>
          <a:blip r:embed="rId3" cstate="screen"/>
          <a:stretch>
            <a:fillRect/>
          </a:stretch>
        </p:blipFill>
        <p:spPr>
          <a:xfrm>
            <a:off x="9449322" y="254511"/>
            <a:ext cx="2325687" cy="658287"/>
          </a:xfrm>
          <a:prstGeom prst="rect">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4"/>
            </p:custDataLst>
          </p:nvPr>
        </p:nvPicPr>
        <p:blipFill>
          <a:blip r:embed="rId5">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1146584" cy="4312987"/>
            <a:chOff x="1007882" y="1612283"/>
            <a:chExt cx="11146584" cy="4312987"/>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517961" y="3320623"/>
              <a:ext cx="945378" cy="945378"/>
              <a:chOff x="1574224" y="7893703"/>
              <a:chExt cx="4000500" cy="4000500"/>
            </a:xfrm>
            <a:effectLst>
              <a:outerShdw blurRad="317500" dist="190500" dir="8100000" algn="tr" rotWithShape="0">
                <a:prstClr val="black">
                  <a:alpha val="50000"/>
                </a:prstClr>
              </a:outerShdw>
            </a:effectLst>
          </p:grpSpPr>
          <p:sp>
            <p:nvSpPr>
              <p:cNvPr id="30" name="同心圆 25"/>
              <p:cNvSpPr/>
              <p:nvPr>
                <p:custDataLst>
                  <p:tags r:id="rId6"/>
                </p:custDataLst>
              </p:nvPr>
            </p:nvSpPr>
            <p:spPr>
              <a:xfrm>
                <a:off x="1574224" y="7893703"/>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custDataLst>
                  <p:tags r:id="rId7"/>
                </p:custDataLst>
              </p:nvPr>
            </p:nvSpPr>
            <p:spPr>
              <a:xfrm>
                <a:off x="1638714" y="8046867"/>
                <a:ext cx="3796861" cy="366788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lang="en-US" altLang="zh-CN" sz="2500" b="1" kern="0" dirty="0">
                    <a:solidFill>
                      <a:prstClr val="black">
                        <a:lumMod val="75000"/>
                        <a:lumOff val="25000"/>
                      </a:prstClr>
                    </a:solidFill>
                    <a:latin typeface="微软雅黑" panose="020B0503020204020204" pitchFamily="34" charset="-122"/>
                    <a:ea typeface="微软雅黑" panose="020B0503020204020204" pitchFamily="34" charset="-122"/>
                  </a:rPr>
                  <a:t>3</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custDataLst>
                <p:tags r:id="rId8"/>
              </p:custDataLst>
            </p:nvPr>
          </p:nvSpPr>
          <p:spPr>
            <a:xfrm>
              <a:off x="5620849" y="3479185"/>
              <a:ext cx="6533617" cy="492125"/>
            </a:xfrm>
            <a:prstGeom prst="rect">
              <a:avLst/>
            </a:prstGeom>
            <a:noFill/>
          </p:spPr>
          <p:txBody>
            <a:bodyPr wrap="square" lIns="0" tIns="0" rIns="0" bIns="0" rtlCol="0">
              <a:spAutoFit/>
            </a:bodyPr>
            <a:lstStyle/>
            <a:p>
              <a:pPr algn="just" defTabSz="685800"/>
              <a:r>
                <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植物交配系统的演化</a:t>
              </a:r>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矩形 15"/>
          <p:cNvSpPr/>
          <p:nvPr/>
        </p:nvSpPr>
        <p:spPr>
          <a:xfrm>
            <a:off x="509588" y="1784630"/>
            <a:ext cx="5545137" cy="3660593"/>
          </a:xfrm>
          <a:prstGeom prst="rect">
            <a:avLst/>
          </a:prstGeom>
          <a:solidFill>
            <a:srgbClr val="8C0807"/>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矩形 16"/>
          <p:cNvSpPr/>
          <p:nvPr/>
        </p:nvSpPr>
        <p:spPr>
          <a:xfrm>
            <a:off x="6054725" y="1784630"/>
            <a:ext cx="5545138" cy="3660593"/>
          </a:xfrm>
          <a:prstGeom prst="rect">
            <a:avLst/>
          </a:prstGeom>
          <a:noFill/>
          <a:ln w="28575" cap="flat" cmpd="sng" algn="ctr">
            <a:solidFill>
              <a:srgbClr val="8C0807"/>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11272838" y="1772816"/>
            <a:ext cx="338137" cy="338137"/>
          </a:xfrm>
          <a:prstGeom prst="rect">
            <a:avLst/>
          </a:prstGeom>
          <a:solidFill>
            <a:srgbClr val="8C0807"/>
          </a:solidFill>
          <a:ln w="12700" cap="flat" cmpd="sng" algn="ctr">
            <a:solidFill>
              <a:srgbClr val="8C0807"/>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矩形 18"/>
          <p:cNvSpPr/>
          <p:nvPr/>
        </p:nvSpPr>
        <p:spPr>
          <a:xfrm>
            <a:off x="11272838" y="5108674"/>
            <a:ext cx="338137" cy="336550"/>
          </a:xfrm>
          <a:prstGeom prst="rect">
            <a:avLst/>
          </a:prstGeom>
          <a:solidFill>
            <a:srgbClr val="8C0807"/>
          </a:solidFill>
          <a:ln w="12700" cap="flat" cmpd="sng" algn="ctr">
            <a:solidFill>
              <a:srgbClr val="8C0807"/>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文本框 13"/>
          <p:cNvSpPr txBox="1">
            <a:spLocks noChangeArrowheads="1"/>
          </p:cNvSpPr>
          <p:nvPr/>
        </p:nvSpPr>
        <p:spPr bwMode="auto">
          <a:xfrm>
            <a:off x="1965638" y="2894077"/>
            <a:ext cx="2664295" cy="10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近交衰退</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14"/>
          <p:cNvSpPr>
            <a:spLocks noChangeArrowheads="1"/>
          </p:cNvSpPr>
          <p:nvPr/>
        </p:nvSpPr>
        <p:spPr bwMode="auto">
          <a:xfrm>
            <a:off x="6859766" y="2894077"/>
            <a:ext cx="3935055" cy="10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48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rPr>
              <a:t>基因传递优势</a:t>
            </a:r>
            <a:endParaRPr kumimoji="0" lang="zh-CN" altLang="en-US" sz="48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endParaRPr>
          </a:p>
        </p:txBody>
      </p:sp>
      <p:sp>
        <p:nvSpPr>
          <p:cNvPr id="3" name="矩形 14"/>
          <p:cNvSpPr>
            <a:spLocks noChangeArrowheads="1"/>
          </p:cNvSpPr>
          <p:nvPr/>
        </p:nvSpPr>
        <p:spPr bwMode="auto">
          <a:xfrm>
            <a:off x="5447928" y="2780928"/>
            <a:ext cx="1521431" cy="131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6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V</a:t>
            </a:r>
            <a:r>
              <a:rPr kumimoji="0" lang="en-US" altLang="zh-CN" sz="60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rPr>
              <a:t>S</a:t>
            </a:r>
            <a:endParaRPr kumimoji="0" lang="zh-CN" altLang="en-US" sz="60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18" grpId="0" bldLvl="0" animBg="1"/>
      <p:bldP spid="19" grpId="0" bldLvl="0" animBg="1"/>
      <p:bldP spid="21" grpId="0"/>
      <p:bldP spid="2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6" name="圆角矩形 15"/>
          <p:cNvSpPr/>
          <p:nvPr/>
        </p:nvSpPr>
        <p:spPr>
          <a:xfrm>
            <a:off x="899159" y="2362664"/>
            <a:ext cx="10483315" cy="3706119"/>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17" name="TextBox 42"/>
              <p:cNvSpPr txBox="1"/>
              <p:nvPr/>
            </p:nvSpPr>
            <p:spPr>
              <a:xfrm>
                <a:off x="1278865" y="2492650"/>
                <a:ext cx="9634270" cy="443198"/>
              </a:xfrm>
              <a:prstGeom prst="rect">
                <a:avLst/>
              </a:prstGeom>
              <a:noFill/>
            </p:spPr>
            <p:txBody>
              <a:bodyPr wrap="square" lIns="0" tIns="0" rIns="0" bIns="0" rtlCol="0">
                <a:spAutoFit/>
              </a:bodyPr>
              <a:lstStyle/>
              <a:p>
                <a:pPr algn="just" defTabSz="685800">
                  <a:lnSpc>
                    <a:spcPct val="12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r>
                        <a:rPr lang="en-US" altLang="zh-CN" sz="2400" i="1">
                          <a:latin typeface="Cambria Math" panose="02040503050406030204" pitchFamily="18" charset="0"/>
                        </a:rPr>
                        <m:t>2</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𝛿</m:t>
                          </m:r>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𝑠</m:t>
                          </m:r>
                        </m:sub>
                      </m:sSub>
                    </m:oMath>
                  </m:oMathPara>
                </a14:m>
                <a:endParaRPr lang="en-US" altLang="zh-CN" sz="2800" dirty="0">
                  <a:solidFill>
                    <a:prstClr val="black">
                      <a:lumMod val="75000"/>
                      <a:lumOff val="25000"/>
                    </a:prstClr>
                  </a:solidFill>
                  <a:latin typeface="微软雅黑" panose="020B0503020204020204" pitchFamily="34" charset="-122"/>
                  <a:ea typeface="微软雅黑" panose="020B0503020204020204" pitchFamily="34" charset="-122"/>
                </a:endParaRPr>
              </a:p>
            </p:txBody>
          </p:sp>
        </mc:Choice>
        <mc:Fallback>
          <p:sp>
            <p:nvSpPr>
              <p:cNvPr id="17" name="TextBox 42"/>
              <p:cNvSpPr txBox="1">
                <a:spLocks noRot="1" noChangeAspect="1" noMove="1" noResize="1" noEditPoints="1" noAdjustHandles="1" noChangeArrowheads="1" noChangeShapeType="1" noTextEdit="1"/>
              </p:cNvSpPr>
              <p:nvPr/>
            </p:nvSpPr>
            <p:spPr>
              <a:xfrm>
                <a:off x="1278865" y="2492650"/>
                <a:ext cx="9634270" cy="443198"/>
              </a:xfrm>
              <a:prstGeom prst="rect">
                <a:avLst/>
              </a:prstGeom>
              <a:blipFill rotWithShape="1">
                <a:blip r:embed="rId3"/>
                <a:stretch>
                  <a:fillRect l="-6" t="-62" b="55"/>
                </a:stretch>
              </a:blipFill>
            </p:spPr>
            <p:txBody>
              <a:bodyPr/>
              <a:lstStyle/>
              <a:p>
                <a:r>
                  <a:rPr lang="zh-CN" altLang="en-US">
                    <a:noFill/>
                  </a:rPr>
                  <a:t> </a:t>
                </a:r>
              </a:p>
            </p:txBody>
          </p:sp>
        </mc:Fallback>
      </mc:AlternateContent>
      <p:sp>
        <p:nvSpPr>
          <p:cNvPr id="18" name="矩形 93"/>
          <p:cNvSpPr/>
          <p:nvPr/>
        </p:nvSpPr>
        <p:spPr>
          <a:xfrm>
            <a:off x="839416" y="2304563"/>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11064552"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983432" y="1809616"/>
            <a:ext cx="9721080" cy="400110"/>
          </a:xfrm>
          <a:prstGeom prst="rect">
            <a:avLst/>
          </a:prstGeom>
          <a:noFill/>
        </p:spPr>
        <p:txBody>
          <a:bodyPr wrap="square">
            <a:spAutoFit/>
          </a:bodyPr>
          <a:lstStyle/>
          <a:p>
            <a:r>
              <a:rPr lang="zh-CN" altLang="zh-CN" sz="2000" kern="100" dirty="0">
                <a:effectLst/>
                <a:latin typeface="Times New Roman" panose="02020603050405020304" charset="0"/>
                <a:ea typeface="微软雅黑" panose="020B0503020204020204" pitchFamily="34" charset="-122"/>
                <a:cs typeface="Times New Roman" panose="02020603050405020304" charset="0"/>
              </a:rPr>
              <a:t>假设在一个植物种群中存在</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S</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和</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X</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两种基因型，</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S</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植株倾向于自交，</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X</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植株倾向于异交。</a:t>
            </a:r>
            <a:endParaRPr lang="zh-CN" altLang="en-US" sz="2000" dirty="0">
              <a:latin typeface="Times New Roman" panose="02020603050405020304" charset="0"/>
              <a:ea typeface="微软雅黑" panose="020B0503020204020204" pitchFamily="34" charset="-122"/>
              <a:cs typeface="Times New Roman" panose="02020603050405020304" charset="0"/>
            </a:endParaRPr>
          </a:p>
        </p:txBody>
      </p:sp>
      <mc:AlternateContent xmlns:mc="http://schemas.openxmlformats.org/markup-compatibility/2006" xmlns:a14="http://schemas.microsoft.com/office/drawing/2010/main">
        <mc:Choice Requires="a14">
          <p:graphicFrame>
            <p:nvGraphicFramePr>
              <p:cNvPr id="20" name="表格 20"/>
              <p:cNvGraphicFramePr>
                <a:graphicFrameLocks noGrp="1"/>
              </p:cNvGraphicFramePr>
              <p:nvPr/>
            </p:nvGraphicFramePr>
            <p:xfrm>
              <a:off x="1703513" y="3821465"/>
              <a:ext cx="3816424" cy="1854200"/>
            </p:xfrm>
            <a:graphic>
              <a:graphicData uri="http://schemas.openxmlformats.org/drawingml/2006/table">
                <a:tbl>
                  <a:tblPr bandRow="1">
                    <a:tableStyleId>{8EC20E35-A176-4012-BC5E-935CFFF8708E}</a:tableStyleId>
                  </a:tblPr>
                  <a:tblGrid>
                    <a:gridCol w="404509"/>
                    <a:gridCol w="3411915"/>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𝑊</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dirty="0">
                              <a:latin typeface="微软雅黑" panose="020B0503020204020204" pitchFamily="34" charset="-122"/>
                              <a:ea typeface="微软雅黑" panose="020B0503020204020204" pitchFamily="34" charset="-122"/>
                              <a:cs typeface="Times New Roman" panose="02020603050405020304" charset="0"/>
                            </a:rPr>
                            <a:t>S</a:t>
                          </a:r>
                          <a:r>
                            <a:rPr lang="zh-CN" altLang="en-US" dirty="0">
                              <a:latin typeface="微软雅黑" panose="020B0503020204020204" pitchFamily="34" charset="-122"/>
                              <a:ea typeface="微软雅黑" panose="020B0503020204020204" pitchFamily="34" charset="-122"/>
                              <a:cs typeface="Times New Roman" panose="02020603050405020304" charset="0"/>
                            </a:rPr>
                            <a:t>植株的适合度</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的异交胚珠数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𝑦</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的自交胚珠数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𝑝</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a:t>
                          </a:r>
                          <a:r>
                            <a:rPr lang="zh-CN"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charset="0"/>
                            </a:rPr>
                            <a:t>成功异交的散布花粉数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r>
                                  <m:rPr>
                                    <m:nor/>
                                  </m:rPr>
                                  <a:rPr lang="en-US" altLang="zh-CN" sz="1800" kern="1200" smtClean="0">
                                    <a:solidFill>
                                      <a:schemeClr val="dk1"/>
                                    </a:solidFill>
                                    <a:effectLst/>
                                    <a:latin typeface="微软雅黑" panose="020B0503020204020204" pitchFamily="34" charset="-122"/>
                                    <a:ea typeface="微软雅黑" panose="020B0503020204020204" pitchFamily="34" charset="-122"/>
                                    <a:cs typeface="Times New Roman" panose="02020603050405020304" charset="0"/>
                                  </a:rPr>
                                  <m:t>δ</m:t>
                                </m:r>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zh-CN" altLang="en-US" dirty="0">
                              <a:latin typeface="微软雅黑" panose="020B0503020204020204" pitchFamily="34" charset="-122"/>
                              <a:ea typeface="微软雅黑" panose="020B0503020204020204" pitchFamily="34" charset="-122"/>
                              <a:cs typeface="Times New Roman" panose="02020603050405020304" charset="0"/>
                            </a:rPr>
                            <a:t>近交衰败系数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bl>
              </a:graphicData>
            </a:graphic>
          </p:graphicFrame>
        </mc:Choice>
        <mc:Fallback xmlns="">
          <p:graphicFrame>
            <p:nvGraphicFramePr>
              <p:cNvPr id="20" name="表格 20"/>
              <p:cNvGraphicFramePr>
                <a:graphicFrameLocks noGrp="1"/>
              </p:cNvGraphicFramePr>
              <p:nvPr/>
            </p:nvGraphicFramePr>
            <p:xfrm>
              <a:off x="1703513" y="3821465"/>
              <a:ext cx="3816424" cy="1854200"/>
            </p:xfrm>
            <a:graphic>
              <a:graphicData uri="http://schemas.openxmlformats.org/drawingml/2006/table">
                <a:tbl>
                  <a:tblPr bandRow="1">
                    <a:tableStyleId>{8EC20E35-A176-4012-BC5E-935CFFF8708E}</a:tableStyleId>
                  </a:tblPr>
                  <a:tblGrid>
                    <a:gridCol w="404509"/>
                    <a:gridCol w="3411915"/>
                  </a:tblGrid>
                  <a:tr h="370840">
                    <a:tc>
                      <a:txBody>
                        <a:bodyPr/>
                        <a:lstStyle/>
                        <a:p>
                          <a:endParaRPr lang="zh-CN"/>
                        </a:p>
                      </a:txBody>
                      <a:tcPr>
                        <a:blipFill>
                          <a:blip r:embed="rId4"/>
                        </a:blipFill>
                      </a:tcPr>
                    </a:tc>
                    <a:tc>
                      <a:txBody>
                        <a:bodyPr/>
                        <a:lstStyle/>
                        <a:p>
                          <a:r>
                            <a:rPr lang="en-US" altLang="zh-CN" dirty="0">
                              <a:latin typeface="微软雅黑" panose="020B0503020204020204" pitchFamily="34" charset="-122"/>
                              <a:ea typeface="微软雅黑" panose="020B0503020204020204" pitchFamily="34" charset="-122"/>
                              <a:cs typeface="Times New Roman" panose="02020603050405020304" charset="0"/>
                            </a:rPr>
                            <a:t>S</a:t>
                          </a:r>
                          <a:r>
                            <a:rPr lang="zh-CN" altLang="en-US" dirty="0">
                              <a:latin typeface="微软雅黑" panose="020B0503020204020204" pitchFamily="34" charset="-122"/>
                              <a:ea typeface="微软雅黑" panose="020B0503020204020204" pitchFamily="34" charset="-122"/>
                              <a:cs typeface="Times New Roman" panose="02020603050405020304" charset="0"/>
                            </a:rPr>
                            <a:t>植株的适合度</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4"/>
                        </a:blipFill>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的异交胚珠数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4"/>
                        </a:blipFill>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的自交胚珠数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4"/>
                        </a:blipFill>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a:t>
                          </a:r>
                          <a:r>
                            <a:rPr lang="zh-CN"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charset="0"/>
                            </a:rPr>
                            <a:t>成功异交的散布花粉数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466090">
                    <a:tc>
                      <a:txBody>
                        <a:bodyPr/>
                        <a:lstStyle/>
                        <a:p>
                          <a:endParaRPr lang="zh-CN"/>
                        </a:p>
                      </a:txBody>
                      <a:tcPr>
                        <a:blipFill>
                          <a:blip r:embed="rId4"/>
                        </a:blipFill>
                      </a:tcPr>
                    </a:tc>
                    <a:tc>
                      <a:txBody>
                        <a:bodyPr/>
                        <a:lstStyle/>
                        <a:p>
                          <a:r>
                            <a:rPr lang="zh-CN" altLang="en-US" dirty="0">
                              <a:latin typeface="微软雅黑" panose="020B0503020204020204" pitchFamily="34" charset="-122"/>
                              <a:ea typeface="微软雅黑" panose="020B0503020204020204" pitchFamily="34" charset="-122"/>
                              <a:cs typeface="Times New Roman" panose="02020603050405020304" charset="0"/>
                            </a:rPr>
                            <a:t>近交衰败系数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nvGraphicFramePr>
            <p:xfrm>
              <a:off x="6672065" y="3824235"/>
              <a:ext cx="3816424" cy="1483360"/>
            </p:xfrm>
            <a:graphic>
              <a:graphicData uri="http://schemas.openxmlformats.org/drawingml/2006/table">
                <a:tbl>
                  <a:tblPr bandRow="1">
                    <a:tableStyleId>{8EC20E35-A176-4012-BC5E-935CFFF8708E}</a:tableStyleId>
                  </a:tblPr>
                  <a:tblGrid>
                    <a:gridCol w="404509"/>
                    <a:gridCol w="3411915"/>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𝑊</m:t>
                                    </m:r>
                                  </m:e>
                                  <m:sub>
                                    <m:r>
                                      <m:rPr>
                                        <m:sty m:val="p"/>
                                      </m:rPr>
                                      <a:rPr lang="en-US" altLang="zh-CN" sz="1800" b="0" i="0" smtClean="0">
                                        <a:latin typeface="Cambria Math" panose="02040503050406030204" pitchFamily="18" charset="0"/>
                                      </a:rPr>
                                      <m:t>x</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植株的适合度</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𝑥</m:t>
                                    </m:r>
                                  </m:e>
                                  <m:sub>
                                    <m:r>
                                      <a:rPr lang="en-US" altLang="zh-CN" sz="1800" b="0" smtClean="0">
                                        <a:latin typeface="Cambria Math" panose="02040503050406030204" pitchFamily="18" charset="0"/>
                                      </a:rPr>
                                      <m:t>𝑥</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植株的异交胚珠数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𝑦</m:t>
                                    </m:r>
                                  </m:e>
                                  <m:sub>
                                    <m:r>
                                      <a:rPr lang="en-US" altLang="zh-CN" sz="1800" b="0" smtClean="0">
                                        <a:latin typeface="Cambria Math" panose="02040503050406030204" pitchFamily="18" charset="0"/>
                                      </a:rPr>
                                      <m:t>𝑥</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植株的自交胚珠数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smtClean="0">
                                        <a:latin typeface="Cambria Math" panose="02040503050406030204" pitchFamily="18" charset="0"/>
                                      </a:rPr>
                                      <m:t>𝑝</m:t>
                                    </m:r>
                                  </m:e>
                                  <m:sub>
                                    <m:r>
                                      <a:rPr lang="en-US" altLang="zh-CN" sz="1800" b="0" smtClean="0">
                                        <a:latin typeface="Cambria Math" panose="02040503050406030204" pitchFamily="18" charset="0"/>
                                      </a:rPr>
                                      <m:t>𝑥</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a:t>
                          </a:r>
                          <a:r>
                            <a:rPr lang="zh-CN" altLang="zh-CN" sz="1800" kern="1200" dirty="0">
                              <a:solidFill>
                                <a:schemeClr val="dk1"/>
                              </a:solidFill>
                              <a:effectLst/>
                              <a:latin typeface="Times New Roman" panose="02020603050405020304" charset="0"/>
                              <a:ea typeface="微软雅黑" panose="020B0503020204020204" pitchFamily="34" charset="-122"/>
                              <a:cs typeface="Times New Roman" panose="02020603050405020304" charset="0"/>
                            </a:rPr>
                            <a:t>成功异交的散布花粉数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bl>
              </a:graphicData>
            </a:graphic>
          </p:graphicFrame>
        </mc:Choice>
        <mc:Fallback xmlns="">
          <p:graphicFrame>
            <p:nvGraphicFramePr>
              <p:cNvPr id="21" name="表格 20"/>
              <p:cNvGraphicFramePr>
                <a:graphicFrameLocks noGrp="1"/>
              </p:cNvGraphicFramePr>
              <p:nvPr/>
            </p:nvGraphicFramePr>
            <p:xfrm>
              <a:off x="6672065" y="3824235"/>
              <a:ext cx="3816424" cy="1483360"/>
            </p:xfrm>
            <a:graphic>
              <a:graphicData uri="http://schemas.openxmlformats.org/drawingml/2006/table">
                <a:tbl>
                  <a:tblPr bandRow="1">
                    <a:tableStyleId>{8EC20E35-A176-4012-BC5E-935CFFF8708E}</a:tableStyleId>
                  </a:tblPr>
                  <a:tblGrid>
                    <a:gridCol w="404509"/>
                    <a:gridCol w="3411915"/>
                  </a:tblGrid>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植株的适合度</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植株的异交胚珠数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植株的自交胚珠数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a:t>
                          </a:r>
                          <a:r>
                            <a:rPr lang="zh-CN" altLang="zh-CN" sz="1800" kern="1200" dirty="0">
                              <a:solidFill>
                                <a:schemeClr val="dk1"/>
                              </a:solidFill>
                              <a:effectLst/>
                              <a:latin typeface="Times New Roman" panose="02020603050405020304" charset="0"/>
                              <a:ea typeface="微软雅黑" panose="020B0503020204020204" pitchFamily="34" charset="-122"/>
                              <a:cs typeface="Times New Roman" panose="02020603050405020304" charset="0"/>
                            </a:rPr>
                            <a:t>成功异交的散布花粉数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bl>
              </a:graphicData>
            </a:graphic>
          </p:graphicFrame>
        </mc:Fallback>
      </mc:AlternateContent>
      <p:sp>
        <p:nvSpPr>
          <p:cNvPr id="7" name="文本框 6"/>
          <p:cNvSpPr txBox="1"/>
          <p:nvPr/>
        </p:nvSpPr>
        <p:spPr>
          <a:xfrm>
            <a:off x="8199951" y="6451420"/>
            <a:ext cx="3992049" cy="369332"/>
          </a:xfrm>
          <a:prstGeom prst="rect">
            <a:avLst/>
          </a:prstGeom>
          <a:noFill/>
        </p:spPr>
        <p:txBody>
          <a:bodyPr wrap="square">
            <a:spAutoFit/>
          </a:bodyPr>
          <a:lstStyle/>
          <a:p>
            <a:r>
              <a:rPr lang="en-US" altLang="zh-CN" sz="1800" kern="100" dirty="0">
                <a:effectLst/>
                <a:latin typeface="Times New Roman" panose="02020603050405020304" charset="0"/>
                <a:ea typeface="宋体" panose="02010600030101010101" pitchFamily="2" charset="-122"/>
                <a:cs typeface="Times New Roman" panose="02020603050405020304" charset="0"/>
              </a:rPr>
              <a:t>Lloyd</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1992</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Busch and Delph</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2012</a:t>
            </a:r>
            <a:endParaRPr lang="zh-CN" altLang="en-US" dirty="0">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23" name="TextBox 42"/>
              <p:cNvSpPr txBox="1"/>
              <p:nvPr/>
            </p:nvSpPr>
            <p:spPr>
              <a:xfrm>
                <a:off x="1278865" y="3060561"/>
                <a:ext cx="9634270" cy="443198"/>
              </a:xfrm>
              <a:prstGeom prst="rect">
                <a:avLst/>
              </a:prstGeom>
              <a:noFill/>
            </p:spPr>
            <p:txBody>
              <a:bodyPr wrap="square" lIns="0" tIns="0" rIns="0" bIns="0" rtlCol="0">
                <a:spAutoFit/>
              </a:bodyPr>
              <a:lstStyle/>
              <a:p>
                <a:pPr algn="just" defTabSz="685800">
                  <a:lnSpc>
                    <a:spcPct val="120000"/>
                  </a:lnSpc>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r>
                        <a:rPr lang="en-US" altLang="zh-CN" sz="2400" i="1">
                          <a:latin typeface="Cambria Math" panose="02040503050406030204" pitchFamily="18" charset="0"/>
                        </a:rPr>
                        <m:t>2</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𝛿</m:t>
                          </m:r>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b="0" i="1" smtClean="0">
                              <a:latin typeface="Cambria Math" panose="02040503050406030204" pitchFamily="18" charset="0"/>
                            </a:rPr>
                            <m:t>𝑥</m:t>
                          </m:r>
                        </m:sub>
                      </m:sSub>
                    </m:oMath>
                  </m:oMathPara>
                </a14:m>
                <a:endParaRPr lang="en-US" altLang="zh-CN" sz="2800" dirty="0">
                  <a:solidFill>
                    <a:prstClr val="black">
                      <a:lumMod val="75000"/>
                      <a:lumOff val="25000"/>
                    </a:prstClr>
                  </a:solidFill>
                  <a:latin typeface="微软雅黑" panose="020B0503020204020204" pitchFamily="34" charset="-122"/>
                  <a:ea typeface="微软雅黑" panose="020B0503020204020204" pitchFamily="34" charset="-122"/>
                </a:endParaRPr>
              </a:p>
            </p:txBody>
          </p:sp>
        </mc:Choice>
        <mc:Fallback>
          <p:sp>
            <p:nvSpPr>
              <p:cNvPr id="23" name="TextBox 42"/>
              <p:cNvSpPr txBox="1">
                <a:spLocks noRot="1" noChangeAspect="1" noMove="1" noResize="1" noEditPoints="1" noAdjustHandles="1" noChangeArrowheads="1" noChangeShapeType="1" noTextEdit="1"/>
              </p:cNvSpPr>
              <p:nvPr/>
            </p:nvSpPr>
            <p:spPr>
              <a:xfrm>
                <a:off x="1278865" y="3060561"/>
                <a:ext cx="9634270" cy="443198"/>
              </a:xfrm>
              <a:prstGeom prst="rect">
                <a:avLst/>
              </a:prstGeom>
              <a:blipFill rotWithShape="1">
                <a:blip r:embed="rId6"/>
                <a:stretch>
                  <a:fillRect l="-6" t="-112" b="105"/>
                </a:stretch>
              </a:blipFill>
            </p:spPr>
            <p:txBody>
              <a:bodyPr/>
              <a:lstStyle/>
              <a:p>
                <a:r>
                  <a:rPr lang="zh-CN" altLang="en-US">
                    <a:noFill/>
                  </a:rPr>
                  <a:t> </a:t>
                </a:r>
              </a:p>
            </p:txBody>
          </p:sp>
        </mc:Fallback>
      </mc:AlternateContent>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fade">
                                      <p:cBhvr>
                                        <p:cTn id="20" dur="500"/>
                                        <p:tgtEl>
                                          <p:spTgt spid="2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p:bldP spid="18" grpId="0" bldLvl="0" animBg="1"/>
      <p:bldP spid="19" grpId="0" bldLvl="0" animBg="1"/>
      <p:bldP spid="8" grpId="0"/>
      <p:bldP spid="7"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6" name="圆角矩形 15"/>
          <p:cNvSpPr/>
          <p:nvPr/>
        </p:nvSpPr>
        <p:spPr>
          <a:xfrm>
            <a:off x="899159" y="1511422"/>
            <a:ext cx="10483315" cy="4557362"/>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93"/>
          <p:cNvSpPr/>
          <p:nvPr/>
        </p:nvSpPr>
        <p:spPr>
          <a:xfrm>
            <a:off x="839416" y="1444125"/>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11064552"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5" name="文本框 4"/>
              <p:cNvSpPr txBox="1"/>
              <p:nvPr/>
            </p:nvSpPr>
            <p:spPr>
              <a:xfrm>
                <a:off x="1127448" y="1660738"/>
                <a:ext cx="6094948" cy="400110"/>
              </a:xfrm>
              <a:prstGeom prst="rect">
                <a:avLst/>
              </a:prstGeom>
              <a:noFill/>
            </p:spPr>
            <p:txBody>
              <a:bodyPr wrap="square">
                <a:spAutoFit/>
              </a:bodyPr>
              <a:lstStyle/>
              <a:p>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当</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a:effectLst/>
                            <a:latin typeface="微软雅黑" panose="020B0503020204020204" pitchFamily="34" charset="-122"/>
                            <a:ea typeface="微软雅黑" panose="020B0503020204020204" pitchFamily="34" charset="-122"/>
                          </a:rPr>
                          <m:t>𝑊</m:t>
                        </m:r>
                      </m:e>
                      <m:sub>
                        <m:r>
                          <a:rPr lang="en-US" altLang="zh-CN" sz="2000" i="1" kern="100">
                            <a:effectLst/>
                            <a:latin typeface="微软雅黑" panose="020B0503020204020204" pitchFamily="34" charset="-122"/>
                            <a:ea typeface="微软雅黑" panose="020B0503020204020204" pitchFamily="34" charset="-122"/>
                          </a:rPr>
                          <m:t>𝑠</m:t>
                        </m:r>
                      </m:sub>
                    </m:sSub>
                    <m:r>
                      <a:rPr lang="en-US" altLang="zh-CN" sz="2000" i="1" kern="100">
                        <a:effectLst/>
                        <a:latin typeface="微软雅黑" panose="020B0503020204020204" pitchFamily="34" charset="-122"/>
                        <a:ea typeface="微软雅黑" panose="020B0503020204020204" pitchFamily="34" charset="-122"/>
                      </a:rPr>
                      <m:t>&gt;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a:effectLst/>
                            <a:latin typeface="微软雅黑" panose="020B0503020204020204" pitchFamily="34" charset="-122"/>
                            <a:ea typeface="微软雅黑" panose="020B0503020204020204" pitchFamily="34" charset="-122"/>
                          </a:rPr>
                          <m:t>𝑊</m:t>
                        </m:r>
                      </m:e>
                      <m:sub>
                        <m:r>
                          <a:rPr lang="en-US" altLang="zh-CN" sz="2000" i="1" kern="100">
                            <a:effectLst/>
                            <a:latin typeface="微软雅黑" panose="020B0503020204020204" pitchFamily="34" charset="-122"/>
                            <a:ea typeface="微软雅黑" panose="020B0503020204020204" pitchFamily="34" charset="-122"/>
                          </a:rPr>
                          <m:t>𝑥</m:t>
                        </m:r>
                      </m:sub>
                    </m:sSub>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时，倾向于自交的</a:t>
                </a:r>
                <a:r>
                  <a:rPr lang="en-US" altLang="zh-CN" sz="2000" kern="100" dirty="0">
                    <a:effectLst/>
                    <a:latin typeface="微软雅黑" panose="020B0503020204020204" pitchFamily="34" charset="-122"/>
                    <a:ea typeface="微软雅黑" panose="020B0503020204020204" pitchFamily="34" charset="-122"/>
                  </a:rPr>
                  <a:t>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基因型将被选择</a:t>
                </a:r>
                <a:endParaRPr lang="zh-CN" altLang="en-US" sz="2000" dirty="0">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127448" y="1660738"/>
                <a:ext cx="6094948" cy="400110"/>
              </a:xfrm>
              <a:prstGeom prst="rect">
                <a:avLst/>
              </a:prstGeom>
              <a:blipFill rotWithShape="1">
                <a:blip r:embed="rId3"/>
                <a:stretch>
                  <a:fillRect l="-5" t="-53" r="9"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3044009" y="2132856"/>
                <a:ext cx="6094948"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smtClean="0">
                          <a:effectLst/>
                          <a:latin typeface="Times New Roman" panose="02020603050405020304" charset="0"/>
                          <a:ea typeface="宋体" panose="02010600030101010101" pitchFamily="2" charset="-122"/>
                        </a:rPr>
                        <m:t>2</m:t>
                      </m:r>
                      <m:d>
                        <m:d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effectLst/>
                              <a:latin typeface="Times New Roman" panose="02020603050405020304" charset="0"/>
                              <a:ea typeface="宋体" panose="02010600030101010101" pitchFamily="2" charset="-122"/>
                            </a:rPr>
                            <m:t>1</m:t>
                          </m:r>
                          <m:r>
                            <a:rPr lang="en-US" altLang="zh-CN" sz="2400" i="1" kern="100">
                              <a:effectLst/>
                              <a:latin typeface="Times New Roman" panose="02020603050405020304" charset="0"/>
                              <a:ea typeface="宋体" panose="02010600030101010101" pitchFamily="2" charset="-122"/>
                            </a:rPr>
                            <m:t>−</m:t>
                          </m:r>
                          <m:r>
                            <a:rPr lang="en-US" altLang="zh-CN" sz="2400" i="1" kern="100">
                              <a:effectLst/>
                              <a:latin typeface="Times New Roman" panose="02020603050405020304" charset="0"/>
                              <a:ea typeface="宋体" panose="02010600030101010101" pitchFamily="2" charset="-122"/>
                            </a:rPr>
                            <m:t>𝛿</m:t>
                          </m:r>
                        </m:e>
                      </m:d>
                      <m:sSub>
                        <m:sSub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400" i="1" kern="100">
                              <a:effectLst/>
                              <a:latin typeface="Times New Roman" panose="02020603050405020304" charset="0"/>
                              <a:ea typeface="宋体" panose="02010600030101010101" pitchFamily="2" charset="-122"/>
                            </a:rPr>
                            <m:t>𝑦</m:t>
                          </m:r>
                        </m:e>
                        <m:sub>
                          <m:r>
                            <a:rPr lang="en-US" altLang="zh-CN" sz="2400" i="1" kern="100">
                              <a:effectLst/>
                              <a:latin typeface="Times New Roman" panose="02020603050405020304" charset="0"/>
                              <a:ea typeface="宋体" panose="02010600030101010101" pitchFamily="2" charset="-122"/>
                            </a:rPr>
                            <m:t>𝑠</m:t>
                          </m:r>
                        </m:sub>
                      </m:sSub>
                      <m:r>
                        <a:rPr lang="en-US" altLang="zh-CN" sz="2400" i="1" kern="100">
                          <a:effectLst/>
                          <a:latin typeface="Times New Roman" panose="02020603050405020304" charset="0"/>
                          <a:ea typeface="宋体" panose="02010600030101010101" pitchFamily="2" charset="-122"/>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400" i="1" kern="100">
                              <a:effectLst/>
                              <a:latin typeface="Times New Roman" panose="02020603050405020304" charset="0"/>
                              <a:ea typeface="宋体" panose="02010600030101010101" pitchFamily="2" charset="-122"/>
                            </a:rPr>
                            <m:t>𝑥</m:t>
                          </m:r>
                        </m:e>
                        <m:sub>
                          <m:r>
                            <a:rPr lang="en-US" altLang="zh-CN" sz="2400" i="1" kern="100">
                              <a:effectLst/>
                              <a:latin typeface="Times New Roman" panose="02020603050405020304" charset="0"/>
                              <a:ea typeface="宋体" panose="02010600030101010101" pitchFamily="2" charset="-122"/>
                            </a:rPr>
                            <m:t>𝑠</m:t>
                          </m:r>
                        </m:sub>
                      </m:sSub>
                      <m:r>
                        <a:rPr lang="en-US" altLang="zh-CN" sz="2400" i="1" kern="100">
                          <a:effectLst/>
                          <a:latin typeface="Times New Roman" panose="02020603050405020304" charset="0"/>
                          <a:ea typeface="宋体" panose="02010600030101010101" pitchFamily="2" charset="-122"/>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400" i="1" kern="100">
                              <a:effectLst/>
                              <a:latin typeface="Times New Roman" panose="02020603050405020304" charset="0"/>
                              <a:ea typeface="宋体" panose="02010600030101010101" pitchFamily="2" charset="-122"/>
                            </a:rPr>
                            <m:t>𝑝</m:t>
                          </m:r>
                        </m:e>
                        <m:sub>
                          <m:r>
                            <a:rPr lang="en-US" altLang="zh-CN" sz="2400" i="1" kern="100">
                              <a:effectLst/>
                              <a:latin typeface="Times New Roman" panose="02020603050405020304" charset="0"/>
                              <a:ea typeface="宋体" panose="02010600030101010101" pitchFamily="2" charset="-122"/>
                            </a:rPr>
                            <m:t>𝑠</m:t>
                          </m:r>
                        </m:sub>
                      </m:sSub>
                      <m:r>
                        <a:rPr lang="en-US" altLang="zh-CN" sz="2400" b="0" i="1" kern="100" smtClean="0">
                          <a:effectLst/>
                          <a:latin typeface="Cambria Math" panose="02040503050406030204" pitchFamily="18" charset="0"/>
                          <a:ea typeface="宋体" panose="02010600030101010101" pitchFamily="2" charset="-122"/>
                        </a:rPr>
                        <m:t>&gt;</m:t>
                      </m:r>
                      <m:r>
                        <a:rPr lang="en-US" altLang="zh-CN" sz="2400" i="1">
                          <a:latin typeface="Cambria Math" panose="02040503050406030204" pitchFamily="18" charset="0"/>
                        </a:rPr>
                        <m:t>2</m:t>
                      </m:r>
                      <m:d>
                        <m:dPr>
                          <m:ctrlPr>
                            <a:rPr lang="zh-CN" altLang="zh-CN" sz="2400" i="1"/>
                          </m:ctrlPr>
                        </m:dPr>
                        <m:e>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𝛿</m:t>
                          </m:r>
                        </m:e>
                      </m:d>
                      <m:sSub>
                        <m:sSubPr>
                          <m:ctrlPr>
                            <a:rPr lang="zh-CN" altLang="zh-CN" sz="2400" i="1"/>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𝑥</m:t>
                          </m:r>
                        </m:sub>
                      </m:sSub>
                    </m:oMath>
                  </m:oMathPara>
                </a14:m>
                <a:endParaRPr lang="zh-CN" altLang="en-US" sz="2000" dirty="0"/>
              </a:p>
            </p:txBody>
          </p:sp>
        </mc:Choice>
        <mc:Fallback>
          <p:sp>
            <p:nvSpPr>
              <p:cNvPr id="17" name="文本框 16"/>
              <p:cNvSpPr txBox="1">
                <a:spLocks noRot="1" noChangeAspect="1" noMove="1" noResize="1" noEditPoints="1" noAdjustHandles="1" noChangeArrowheads="1" noChangeShapeType="1" noTextEdit="1"/>
              </p:cNvSpPr>
              <p:nvPr/>
            </p:nvSpPr>
            <p:spPr>
              <a:xfrm>
                <a:off x="3044009" y="2132856"/>
                <a:ext cx="6094948" cy="461665"/>
              </a:xfrm>
              <a:prstGeom prst="rect">
                <a:avLst/>
              </a:prstGeom>
              <a:blipFill rotWithShape="1">
                <a:blip r:embed="rId4"/>
                <a:stretch>
                  <a:fillRect l="-7" t="-114" r="1" b="118"/>
                </a:stretch>
              </a:blipFill>
            </p:spPr>
            <p:txBody>
              <a:bodyPr/>
              <a:lstStyle/>
              <a:p>
                <a:r>
                  <a:rPr lang="zh-CN" altLang="en-US">
                    <a:noFill/>
                  </a:rPr>
                  <a:t> </a:t>
                </a:r>
              </a:p>
            </p:txBody>
          </p:sp>
        </mc:Fallback>
      </mc:AlternateContent>
      <p:sp>
        <p:nvSpPr>
          <p:cNvPr id="20" name="箭头: 下 19"/>
          <p:cNvSpPr/>
          <p:nvPr/>
        </p:nvSpPr>
        <p:spPr>
          <a:xfrm>
            <a:off x="5849167" y="2613612"/>
            <a:ext cx="484632" cy="6023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mc:Choice xmlns:a14="http://schemas.microsoft.com/office/drawing/2010/main" Requires="a14">
          <p:sp>
            <p:nvSpPr>
              <p:cNvPr id="22" name="文本框 21"/>
              <p:cNvSpPr txBox="1"/>
              <p:nvPr/>
            </p:nvSpPr>
            <p:spPr>
              <a:xfrm>
                <a:off x="3044009" y="3212482"/>
                <a:ext cx="6094948" cy="78797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rPr>
                        <m:t>2</m:t>
                      </m:r>
                      <m:d>
                        <m:dPr>
                          <m:ctrlPr>
                            <a:rPr lang="zh-CN" altLang="zh-CN" sz="2400" i="1">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latin typeface="Cambria Math" panose="02040503050406030204" pitchFamily="18" charset="0"/>
                            </a:rPr>
                            <m:t>1</m:t>
                          </m:r>
                          <m:r>
                            <a:rPr lang="en-US" altLang="zh-CN" sz="2400" i="1" kern="100">
                              <a:latin typeface="Cambria Math" panose="02040503050406030204" pitchFamily="18" charset="0"/>
                            </a:rPr>
                            <m:t>−</m:t>
                          </m:r>
                          <m:r>
                            <a:rPr lang="en-US" altLang="zh-CN" sz="2400" i="1" kern="100">
                              <a:latin typeface="Cambria Math" panose="02040503050406030204" pitchFamily="18" charset="0"/>
                            </a:rPr>
                            <m:t>𝛿</m:t>
                          </m:r>
                        </m:e>
                      </m:d>
                      <m:r>
                        <a:rPr lang="en-US" altLang="zh-CN" sz="2400" i="1" kern="100">
                          <a:latin typeface="Cambria Math" panose="02040503050406030204" pitchFamily="18" charset="0"/>
                        </a:rPr>
                        <m:t>&gt;</m:t>
                      </m:r>
                      <m:f>
                        <m:fPr>
                          <m:ctrlPr>
                            <a:rPr lang="zh-CN" altLang="zh-CN" sz="2400" i="1"/>
                          </m:ctrlPr>
                        </m:fPr>
                        <m:num>
                          <m:sSub>
                            <m:sSubPr>
                              <m:ctrlPr>
                                <a:rPr lang="zh-CN" altLang="zh-CN" sz="2400" i="1"/>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𝑠</m:t>
                              </m:r>
                            </m:sub>
                          </m:sSub>
                        </m:num>
                        <m:den>
                          <m:sSub>
                            <m:sSubPr>
                              <m:ctrlPr>
                                <a:rPr lang="zh-CN" altLang="zh-CN" sz="2400" i="1"/>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𝑥</m:t>
                              </m:r>
                            </m:sub>
                          </m:sSub>
                        </m:den>
                      </m:f>
                      <m:r>
                        <a:rPr lang="en-US" altLang="zh-CN" sz="2400" i="1">
                          <a:latin typeface="Cambria Math" panose="02040503050406030204" pitchFamily="18" charset="0"/>
                        </a:rPr>
                        <m:t>+</m:t>
                      </m:r>
                      <m:f>
                        <m:fPr>
                          <m:ctrlPr>
                            <a:rPr lang="zh-CN" altLang="zh-CN" sz="2400" i="1"/>
                          </m:ctrlPr>
                        </m:fPr>
                        <m:num>
                          <m:sSub>
                            <m:sSubPr>
                              <m:ctrlPr>
                                <a:rPr lang="zh-CN" altLang="zh-CN" sz="2400" i="1"/>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𝑠</m:t>
                              </m:r>
                            </m:sub>
                          </m:sSub>
                        </m:num>
                        <m:den>
                          <m:sSub>
                            <m:sSubPr>
                              <m:ctrlPr>
                                <a:rPr lang="zh-CN" altLang="zh-CN" sz="2400" i="1"/>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𝑥</m:t>
                              </m:r>
                            </m:sub>
                          </m:sSub>
                        </m:den>
                      </m:f>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3044009" y="3212482"/>
                <a:ext cx="6094948" cy="787973"/>
              </a:xfrm>
              <a:prstGeom prst="rect">
                <a:avLst/>
              </a:prstGeom>
              <a:blipFill rotWithShape="1">
                <a:blip r:embed="rId5"/>
                <a:stretch>
                  <a:fillRect l="-7" t="-2" r="1"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3044009" y="4644564"/>
                <a:ext cx="6094948" cy="4947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rPr>
                        <m:t>2</m:t>
                      </m:r>
                      <m:d>
                        <m:dPr>
                          <m:ctrlPr>
                            <a:rPr lang="zh-CN" altLang="zh-CN" sz="2400" i="1">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latin typeface="Cambria Math" panose="02040503050406030204" pitchFamily="18" charset="0"/>
                            </a:rPr>
                            <m:t>1</m:t>
                          </m:r>
                          <m:r>
                            <a:rPr lang="en-US" altLang="zh-CN" sz="2400" i="1" kern="100">
                              <a:latin typeface="Cambria Math" panose="02040503050406030204" pitchFamily="18" charset="0"/>
                            </a:rPr>
                            <m:t>−</m:t>
                          </m:r>
                          <m:r>
                            <a:rPr lang="en-US" altLang="zh-CN" sz="2400" i="1" kern="100">
                              <a:latin typeface="Cambria Math" panose="02040503050406030204" pitchFamily="18" charset="0"/>
                            </a:rPr>
                            <m:t>𝛿</m:t>
                          </m:r>
                        </m:e>
                      </m:d>
                      <m:r>
                        <a:rPr lang="en-US" altLang="zh-CN" sz="2400" i="1" kern="100">
                          <a:latin typeface="Cambria Math" panose="02040503050406030204" pitchFamily="18" charset="0"/>
                        </a:rPr>
                        <m:t>&gt;</m:t>
                      </m:r>
                      <m:sSub>
                        <m:sSubPr>
                          <m:ctrlPr>
                            <a:rPr lang="zh-CN" altLang="zh-CN" sz="2400" i="1"/>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𝑝</m:t>
                          </m:r>
                        </m:sub>
                      </m:sSub>
                    </m:oMath>
                  </m:oMathPara>
                </a14:m>
                <a:endParaRPr lang="zh-CN" altLang="en-US" sz="2400" dirty="0"/>
              </a:p>
            </p:txBody>
          </p:sp>
        </mc:Choice>
        <mc:Fallback>
          <p:sp>
            <p:nvSpPr>
              <p:cNvPr id="24" name="文本框 23"/>
              <p:cNvSpPr txBox="1">
                <a:spLocks noRot="1" noChangeAspect="1" noMove="1" noResize="1" noEditPoints="1" noAdjustHandles="1" noChangeArrowheads="1" noChangeShapeType="1" noTextEdit="1"/>
              </p:cNvSpPr>
              <p:nvPr/>
            </p:nvSpPr>
            <p:spPr>
              <a:xfrm>
                <a:off x="3044009" y="4644564"/>
                <a:ext cx="6094948" cy="494751"/>
              </a:xfrm>
              <a:prstGeom prst="rect">
                <a:avLst/>
              </a:prstGeom>
              <a:blipFill rotWithShape="1">
                <a:blip r:embed="rId6"/>
                <a:stretch>
                  <a:fillRect l="-7" t="-35" r="1" b="53"/>
                </a:stretch>
              </a:blipFill>
            </p:spPr>
            <p:txBody>
              <a:bodyPr/>
              <a:lstStyle/>
              <a:p>
                <a:r>
                  <a:rPr lang="zh-CN" altLang="en-US">
                    <a:noFill/>
                  </a:rPr>
                  <a:t> </a:t>
                </a:r>
              </a:p>
            </p:txBody>
          </p:sp>
        </mc:Fallback>
      </mc:AlternateContent>
      <p:sp>
        <p:nvSpPr>
          <p:cNvPr id="25" name="箭头: 下 24"/>
          <p:cNvSpPr/>
          <p:nvPr/>
        </p:nvSpPr>
        <p:spPr>
          <a:xfrm>
            <a:off x="5849167" y="4018346"/>
            <a:ext cx="484632" cy="6023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xmlns:a14="http://schemas.microsoft.com/office/drawing/2010/main">
        <mc:Choice Requires="a14">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a:latin typeface="Cambria Math" panose="02040503050406030204" pitchFamily="18" charset="0"/>
                                      </a:rPr>
                                      <m:t>𝑠</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endParaRPr lang="zh-CN"/>
                        </a:p>
                      </a:txBody>
                      <a:tcPr>
                        <a:blipFill>
                          <a:blip r:embed="rId7"/>
                        </a:blipFill>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𝑝</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624205">
                    <a:tc>
                      <a:txBody>
                        <a:bodyPr/>
                        <a:lstStyle/>
                        <a:p>
                          <a:endParaRPr lang="zh-CN"/>
                        </a:p>
                      </a:txBody>
                      <a:tcPr>
                        <a:blipFill>
                          <a:blip r:embed="rId8"/>
                        </a:blipFill>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p:sp>
        <p:nvSpPr>
          <p:cNvPr id="32" name="文本框 31"/>
          <p:cNvSpPr txBox="1"/>
          <p:nvPr/>
        </p:nvSpPr>
        <p:spPr>
          <a:xfrm>
            <a:off x="8199951" y="6451420"/>
            <a:ext cx="3992049" cy="369332"/>
          </a:xfrm>
          <a:prstGeom prst="rect">
            <a:avLst/>
          </a:prstGeom>
          <a:noFill/>
        </p:spPr>
        <p:txBody>
          <a:bodyPr wrap="square">
            <a:spAutoFit/>
          </a:bodyPr>
          <a:lstStyle/>
          <a:p>
            <a:r>
              <a:rPr lang="en-US" altLang="zh-CN" sz="1800" kern="100" dirty="0">
                <a:effectLst/>
                <a:latin typeface="Times New Roman" panose="02020603050405020304" charset="0"/>
                <a:ea typeface="宋体" panose="02010600030101010101" pitchFamily="2" charset="-122"/>
                <a:cs typeface="Times New Roman" panose="02020603050405020304" charset="0"/>
              </a:rPr>
              <a:t>Lloyd</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1992</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Busch and Delph</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2012</a:t>
            </a:r>
            <a:endParaRPr lang="zh-CN" altLang="en-US" dirty="0">
              <a:latin typeface="Times New Roman" panose="02020603050405020304" charset="0"/>
              <a:cs typeface="Times New Roman" panose="0202060305040502030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xEl>
                                              <p:pRg st="0" end="0"/>
                                            </p:txEl>
                                          </p:spTgt>
                                        </p:tgtEl>
                                        <p:attrNameLst>
                                          <p:attrName>style.visibility</p:attrName>
                                        </p:attrNameLst>
                                      </p:cBhvr>
                                      <p:to>
                                        <p:strVal val="visible"/>
                                      </p:to>
                                    </p:set>
                                    <p:animEffect transition="in" filter="fade">
                                      <p:cBhvr>
                                        <p:cTn id="50" dur="500"/>
                                        <p:tgtEl>
                                          <p:spTgt spid="22">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0" end="0"/>
                                            </p:txEl>
                                          </p:spTgt>
                                        </p:tgtEl>
                                        <p:attrNameLst>
                                          <p:attrName>style.visibility</p:attrName>
                                        </p:attrNameLst>
                                      </p:cBhvr>
                                      <p:to>
                                        <p:strVal val="visible"/>
                                      </p:to>
                                    </p:set>
                                    <p:animEffect transition="in" filter="fade">
                                      <p:cBhvr>
                                        <p:cTn id="53" dur="500"/>
                                        <p:tgtEl>
                                          <p:spTgt spid="17">
                                            <p:txEl>
                                              <p:pRg st="0" end="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xEl>
                                              <p:pRg st="0" end="0"/>
                                            </p:txEl>
                                          </p:spTgt>
                                        </p:tgtEl>
                                        <p:attrNameLst>
                                          <p:attrName>style.visibility</p:attrName>
                                        </p:attrNameLst>
                                      </p:cBhvr>
                                      <p:to>
                                        <p:strVal val="visible"/>
                                      </p:to>
                                    </p:set>
                                    <p:animEffect transition="in" filter="fade">
                                      <p:cBhvr>
                                        <p:cTn id="56" dur="500"/>
                                        <p:tgtEl>
                                          <p:spTgt spid="24">
                                            <p:txEl>
                                              <p:pRg st="0" end="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
                                            <p:txEl>
                                              <p:pRg st="0" end="0"/>
                                            </p:txEl>
                                          </p:spTgt>
                                        </p:tgtEl>
                                        <p:attrNameLst>
                                          <p:attrName>style.visibility</p:attrName>
                                        </p:attrNameLst>
                                      </p:cBhvr>
                                      <p:to>
                                        <p:strVal val="visible"/>
                                      </p:to>
                                    </p:set>
                                    <p:animEffect transition="in" filter="fade">
                                      <p:cBhvr>
                                        <p:cTn id="5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5" grpId="0"/>
      <p:bldP spid="17" grpId="0"/>
      <p:bldP spid="20" grpId="0" bldLvl="0" animBg="1"/>
      <p:bldP spid="22" grpId="0"/>
      <p:bldP spid="24" grpId="0"/>
      <p:bldP spid="25" grpId="0" bldLvl="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6" name="圆角矩形 15"/>
          <p:cNvSpPr/>
          <p:nvPr/>
        </p:nvSpPr>
        <p:spPr>
          <a:xfrm>
            <a:off x="899159" y="1511422"/>
            <a:ext cx="10483315" cy="4557362"/>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93"/>
          <p:cNvSpPr/>
          <p:nvPr/>
        </p:nvSpPr>
        <p:spPr>
          <a:xfrm>
            <a:off x="839416" y="1444125"/>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11064552"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24" name="文本框 23"/>
              <p:cNvSpPr txBox="1"/>
              <p:nvPr/>
            </p:nvSpPr>
            <p:spPr>
              <a:xfrm>
                <a:off x="3048526" y="1926137"/>
                <a:ext cx="6094948" cy="4947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rPr>
                        <m:t>2</m:t>
                      </m:r>
                      <m:d>
                        <m:dPr>
                          <m:ctrlPr>
                            <a:rPr lang="zh-CN" altLang="zh-CN" sz="2400" i="1">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latin typeface="Cambria Math" panose="02040503050406030204" pitchFamily="18" charset="0"/>
                            </a:rPr>
                            <m:t>1</m:t>
                          </m:r>
                          <m:r>
                            <a:rPr lang="en-US" altLang="zh-CN" sz="2400" i="1" kern="100">
                              <a:latin typeface="Cambria Math" panose="02040503050406030204" pitchFamily="18" charset="0"/>
                            </a:rPr>
                            <m:t>−</m:t>
                          </m:r>
                          <m:r>
                            <a:rPr lang="en-US" altLang="zh-CN" sz="2400" i="1" kern="100">
                              <a:latin typeface="Cambria Math" panose="02040503050406030204" pitchFamily="18" charset="0"/>
                            </a:rPr>
                            <m:t>𝛿</m:t>
                          </m:r>
                        </m:e>
                      </m:d>
                      <m:r>
                        <a:rPr lang="en-US" altLang="zh-CN" sz="2400" i="1" kern="10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𝑝</m:t>
                          </m:r>
                        </m:sub>
                      </m:sSub>
                    </m:oMath>
                  </m:oMathPara>
                </a14:m>
                <a:endParaRPr lang="zh-CN" altLang="en-US" sz="2400" dirty="0"/>
              </a:p>
            </p:txBody>
          </p:sp>
        </mc:Choice>
        <mc:Fallback>
          <p:sp>
            <p:nvSpPr>
              <p:cNvPr id="24" name="文本框 23"/>
              <p:cNvSpPr txBox="1">
                <a:spLocks noRot="1" noChangeAspect="1" noMove="1" noResize="1" noEditPoints="1" noAdjustHandles="1" noChangeArrowheads="1" noChangeShapeType="1" noTextEdit="1"/>
              </p:cNvSpPr>
              <p:nvPr/>
            </p:nvSpPr>
            <p:spPr>
              <a:xfrm>
                <a:off x="3048526" y="1926137"/>
                <a:ext cx="6094948" cy="494751"/>
              </a:xfrm>
              <a:prstGeom prst="rect">
                <a:avLst/>
              </a:prstGeom>
              <a:blipFill rotWithShape="1">
                <a:blip r:embed="rId3"/>
                <a:stretch>
                  <a:fillRect l="-9" t="-37" r="2"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a:latin typeface="Cambria Math" panose="02040503050406030204" pitchFamily="18" charset="0"/>
                                      </a:rPr>
                                      <m:t>𝑠</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endParaRPr lang="zh-CN"/>
                        </a:p>
                      </a:txBody>
                      <a:tcPr>
                        <a:blipFill>
                          <a:blip r:embed="rId4"/>
                        </a:blipFill>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𝑝</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624205">
                    <a:tc>
                      <a:txBody>
                        <a:bodyPr/>
                        <a:lstStyle/>
                        <a:p>
                          <a:endParaRPr lang="zh-CN"/>
                        </a:p>
                      </a:txBody>
                      <a:tcPr>
                        <a:blipFill>
                          <a:blip r:embed="rId5"/>
                        </a:blipFill>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mc:AlternateContent xmlns:mc="http://schemas.openxmlformats.org/markup-compatibility/2006">
        <mc:Choice xmlns:a14="http://schemas.microsoft.com/office/drawing/2010/main" Requires="a14">
          <p:sp>
            <p:nvSpPr>
              <p:cNvPr id="3" name="文本框 2"/>
              <p:cNvSpPr txBox="1"/>
              <p:nvPr/>
            </p:nvSpPr>
            <p:spPr>
              <a:xfrm>
                <a:off x="1199456" y="3917273"/>
                <a:ext cx="7056784" cy="731547"/>
              </a:xfrm>
              <a:prstGeom prst="rect">
                <a:avLst/>
              </a:prstGeom>
              <a:noFill/>
            </p:spPr>
            <p:txBody>
              <a:bodyPr wrap="square">
                <a:spAutoFit/>
              </a:bodyPr>
              <a:lstStyle/>
              <a:p>
                <a:r>
                  <a:rPr lang="zh-CN" altLang="en-US" sz="2000" dirty="0">
                    <a:effectLst/>
                    <a:latin typeface="微软雅黑" panose="020B0503020204020204" pitchFamily="34" charset="-122"/>
                    <a:ea typeface="微软雅黑" panose="020B0503020204020204" pitchFamily="34" charset="-122"/>
                    <a:cs typeface="Times New Roman" panose="02020603050405020304" charset="0"/>
                  </a:rPr>
                  <a:t>若</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smtClean="0">
                            <a:effectLst/>
                            <a:latin typeface="Cambria Math" panose="02040503050406030204" pitchFamily="18" charset="0"/>
                            <a:ea typeface="宋体" panose="02010600030101010101" pitchFamily="2" charset="-122"/>
                          </a:rPr>
                          <m:t>𝐷</m:t>
                        </m:r>
                      </m:e>
                      <m:sub>
                        <m:r>
                          <a:rPr lang="en-US" altLang="zh-CN" sz="2000" i="1" kern="100" smtClean="0">
                            <a:effectLst/>
                            <a:latin typeface="Cambria Math" panose="02040503050406030204" pitchFamily="18" charset="0"/>
                            <a:ea typeface="宋体" panose="02010600030101010101" pitchFamily="2" charset="-122"/>
                          </a:rPr>
                          <m:t>𝑠</m:t>
                        </m:r>
                      </m:sub>
                    </m:sSub>
                    <m:r>
                      <a:rPr lang="en-US" altLang="zh-CN" sz="2000" i="1" kern="100" smtClean="0">
                        <a:effectLst/>
                        <a:latin typeface="Cambria Math" panose="02040503050406030204" pitchFamily="18" charset="0"/>
                        <a:ea typeface="宋体" panose="02010600030101010101" pitchFamily="2" charset="-122"/>
                      </a:rPr>
                      <m:t>=</m:t>
                    </m:r>
                    <m:r>
                      <a:rPr lang="en-US" altLang="zh-CN" sz="2000" i="1" kern="100">
                        <a:latin typeface="Cambria Math" panose="02040503050406030204" pitchFamily="18" charset="0"/>
                        <a:ea typeface="宋体" panose="02010600030101010101" pitchFamily="2" charset="-122"/>
                      </a:rPr>
                      <m:t>0</m:t>
                    </m:r>
                  </m:oMath>
                </a14:m>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Times New Roman" panose="02020603050405020304" charset="0"/>
                  </a:rPr>
                  <a:t>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charset="0"/>
                          </a:rPr>
                          <m:t>𝐷</m:t>
                        </m:r>
                      </m:e>
                      <m:sub>
                        <m:r>
                          <a:rPr lang="en-US" altLang="zh-CN" sz="2000" b="0" i="1" smtClean="0">
                            <a:latin typeface="Cambria Math" panose="02040503050406030204" pitchFamily="18" charset="0"/>
                            <a:ea typeface="Cambria Math" panose="02040503050406030204" pitchFamily="18" charset="0"/>
                            <a:cs typeface="Times New Roman" panose="02020603050405020304" charset="0"/>
                          </a:rPr>
                          <m:t>𝑝</m:t>
                        </m:r>
                      </m:sub>
                    </m:sSub>
                    <m:r>
                      <a:rPr lang="en-US" altLang="zh-CN" sz="2000" i="1" kern="100">
                        <a:latin typeface="Cambria Math" panose="02040503050406030204" pitchFamily="18" charset="0"/>
                      </a:rPr>
                      <m:t>=</m:t>
                    </m:r>
                    <m:r>
                      <a:rPr lang="en-US" altLang="zh-CN" sz="2000" b="0" i="1" kern="100" smtClean="0">
                        <a:latin typeface="Cambria Math" panose="02040503050406030204" pitchFamily="18" charset="0"/>
                      </a:rPr>
                      <m:t>0</m:t>
                    </m:r>
                  </m:oMath>
                </a14:m>
                <a:r>
                  <a:rPr lang="zh-CN" altLang="en-US" sz="20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2000" i="1" kern="100">
                        <a:latin typeface="Cambria Math" panose="02040503050406030204" pitchFamily="18" charset="0"/>
                      </a:rPr>
                      <m:t>2</m:t>
                    </m:r>
                    <m:d>
                      <m:dPr>
                        <m:ctrlPr>
                          <a:rPr lang="zh-CN" altLang="zh-CN" sz="2000" i="1">
                            <a:latin typeface="Cambria Math" panose="02040503050406030204" pitchFamily="18" charset="0"/>
                            <a:ea typeface="Cambria Math" panose="02040503050406030204" pitchFamily="18" charset="0"/>
                            <a:cs typeface="Times New Roman" panose="02020603050405020304" charset="0"/>
                          </a:rPr>
                        </m:ctrlPr>
                      </m:dPr>
                      <m:e>
                        <m:r>
                          <a:rPr lang="en-US" altLang="zh-CN" sz="2000" i="1" kern="100">
                            <a:latin typeface="Cambria Math" panose="02040503050406030204" pitchFamily="18" charset="0"/>
                          </a:rPr>
                          <m:t>1</m:t>
                        </m:r>
                        <m:r>
                          <a:rPr lang="en-US" altLang="zh-CN" sz="2000" i="1" kern="100">
                            <a:latin typeface="Cambria Math" panose="02040503050406030204" pitchFamily="18" charset="0"/>
                          </a:rPr>
                          <m:t>−</m:t>
                        </m:r>
                        <m:r>
                          <a:rPr lang="en-US" altLang="zh-CN" sz="2000" i="1" kern="100">
                            <a:latin typeface="Cambria Math" panose="02040503050406030204" pitchFamily="18" charset="0"/>
                          </a:rPr>
                          <m:t>𝛿</m:t>
                        </m:r>
                      </m:e>
                    </m:d>
                    <m:r>
                      <a:rPr lang="en-US" altLang="zh-CN" sz="2000" i="1" kern="100">
                        <a:latin typeface="Cambria Math" panose="02040503050406030204" pitchFamily="18" charset="0"/>
                      </a:rPr>
                      <m:t>&gt;</m:t>
                    </m:r>
                    <m:r>
                      <a:rPr lang="en-US" altLang="zh-CN" sz="2000" i="1" kern="100">
                        <a:latin typeface="Cambria Math" panose="02040503050406030204" pitchFamily="18" charset="0"/>
                      </a:rPr>
                      <m:t>0</m:t>
                    </m:r>
                  </m:oMath>
                </a14:m>
                <a:r>
                  <a:rPr lang="en-US" altLang="zh-CN" sz="2000" dirty="0"/>
                  <a:t>		</a:t>
                </a:r>
                <a14:m>
                  <m:oMath xmlns:m="http://schemas.openxmlformats.org/officeDocument/2006/math">
                    <m:r>
                      <a:rPr lang="en-US" altLang="zh-CN" sz="2000" i="1" kern="100">
                        <a:latin typeface="Cambria Math" panose="02040503050406030204" pitchFamily="18" charset="0"/>
                      </a:rPr>
                      <m:t>𝛿</m:t>
                    </m:r>
                    <m:r>
                      <a:rPr lang="en-US" altLang="zh-CN" sz="2000" i="1" kern="100">
                        <a:latin typeface="Cambria Math" panose="02040503050406030204" pitchFamily="18" charset="0"/>
                      </a:rPr>
                      <m:t>&lt;</m:t>
                    </m:r>
                    <m:r>
                      <a:rPr lang="en-US" altLang="zh-CN" sz="2000" i="1" kern="100">
                        <a:latin typeface="Cambria Math" panose="02040503050406030204" pitchFamily="18" charset="0"/>
                      </a:rPr>
                      <m:t>1</m:t>
                    </m:r>
                  </m:oMath>
                </a14:m>
                <a:endParaRPr lang="zh-CN" altLang="en-US" sz="2000" dirty="0"/>
              </a:p>
              <a:p>
                <a:endParaRPr lang="zh-CN" altLang="en-US" sz="2000" dirty="0"/>
              </a:p>
            </p:txBody>
          </p:sp>
        </mc:Choice>
        <mc:Fallback>
          <p:sp>
            <p:nvSpPr>
              <p:cNvPr id="3" name="文本框 2"/>
              <p:cNvSpPr txBox="1">
                <a:spLocks noRot="1" noChangeAspect="1" noMove="1" noResize="1" noEditPoints="1" noAdjustHandles="1" noChangeArrowheads="1" noChangeShapeType="1" noTextEdit="1"/>
              </p:cNvSpPr>
              <p:nvPr/>
            </p:nvSpPr>
            <p:spPr>
              <a:xfrm>
                <a:off x="1199456" y="3917273"/>
                <a:ext cx="7056784" cy="731547"/>
              </a:xfrm>
              <a:prstGeom prst="rect">
                <a:avLst/>
              </a:prstGeom>
              <a:blipFill rotWithShape="1">
                <a:blip r:embed="rId6"/>
                <a:stretch>
                  <a:fillRect l="-8" t="-81" r="9" b="85"/>
                </a:stretch>
              </a:blipFill>
            </p:spPr>
            <p:txBody>
              <a:bodyPr/>
              <a:lstStyle/>
              <a:p>
                <a:r>
                  <a:rPr lang="zh-CN" altLang="en-US">
                    <a:noFill/>
                  </a:rPr>
                  <a:t> </a:t>
                </a:r>
              </a:p>
            </p:txBody>
          </p:sp>
        </mc:Fallback>
      </mc:AlternateContent>
      <p:sp>
        <p:nvSpPr>
          <p:cNvPr id="5" name="文本框 4"/>
          <p:cNvSpPr txBox="1"/>
          <p:nvPr/>
        </p:nvSpPr>
        <p:spPr>
          <a:xfrm>
            <a:off x="1199456" y="4406312"/>
            <a:ext cx="6619760" cy="400110"/>
          </a:xfrm>
          <a:prstGeom prst="rect">
            <a:avLst/>
          </a:prstGeom>
          <a:noFill/>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rPr>
              <a:t>e.g.</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传粉者有限</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潜在配偶稀缺</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199951" y="6451420"/>
            <a:ext cx="3992049" cy="369332"/>
          </a:xfrm>
          <a:prstGeom prst="rect">
            <a:avLst/>
          </a:prstGeom>
          <a:noFill/>
        </p:spPr>
        <p:txBody>
          <a:bodyPr wrap="square">
            <a:spAutoFit/>
          </a:bodyPr>
          <a:lstStyle/>
          <a:p>
            <a:r>
              <a:rPr lang="en-US" altLang="zh-CN" sz="1800" kern="100" dirty="0">
                <a:effectLst/>
                <a:latin typeface="Times New Roman" panose="02020603050405020304" charset="0"/>
                <a:ea typeface="宋体" panose="02010600030101010101" pitchFamily="2" charset="-122"/>
                <a:cs typeface="Times New Roman" panose="02020603050405020304" charset="0"/>
              </a:rPr>
              <a:t>Lloyd</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1992</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Busch and Delph</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2012</a:t>
            </a:r>
            <a:endParaRPr lang="zh-CN" altLang="en-US" dirty="0">
              <a:latin typeface="Times New Roman" panose="02020603050405020304" charset="0"/>
              <a:cs typeface="Times New Roman" panose="02020603050405020304" charset="0"/>
            </a:endParaRPr>
          </a:p>
        </p:txBody>
      </p:sp>
      <p:sp>
        <p:nvSpPr>
          <p:cNvPr id="17" name="箭头: 右 16"/>
          <p:cNvSpPr/>
          <p:nvPr/>
        </p:nvSpPr>
        <p:spPr>
          <a:xfrm>
            <a:off x="5915980" y="3989703"/>
            <a:ext cx="360040" cy="2789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mc:Choice xmlns:a14="http://schemas.microsoft.com/office/drawing/2010/main" Requires="a14">
          <p:sp>
            <p:nvSpPr>
              <p:cNvPr id="20" name="文本框 19"/>
              <p:cNvSpPr txBox="1"/>
              <p:nvPr/>
            </p:nvSpPr>
            <p:spPr>
              <a:xfrm>
                <a:off x="1199455" y="2645190"/>
                <a:ext cx="7000495" cy="526939"/>
              </a:xfrm>
              <a:prstGeom prst="rect">
                <a:avLst/>
              </a:prstGeom>
              <a:noFill/>
            </p:spPr>
            <p:txBody>
              <a:bodyPr wrap="square">
                <a:spAutoFit/>
              </a:bodyPr>
              <a:lstStyle/>
              <a:p>
                <a:r>
                  <a:rPr lang="zh-CN" altLang="en-US" sz="2000" dirty="0">
                    <a:effectLst/>
                    <a:latin typeface="微软雅黑" panose="020B0503020204020204" pitchFamily="34" charset="-122"/>
                    <a:ea typeface="微软雅黑" panose="020B0503020204020204" pitchFamily="34" charset="-122"/>
                    <a:cs typeface="Times New Roman" panose="02020603050405020304" charset="0"/>
                  </a:rPr>
                  <a:t>若</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smtClean="0">
                            <a:effectLst/>
                            <a:latin typeface="Times New Roman" panose="02020603050405020304" charset="0"/>
                            <a:ea typeface="宋体" panose="02010600030101010101" pitchFamily="2" charset="-122"/>
                          </a:rPr>
                          <m:t>𝐷</m:t>
                        </m:r>
                      </m:e>
                      <m:sub>
                        <m:r>
                          <a:rPr lang="en-US" altLang="zh-CN" sz="2000" i="1" kern="100" smtClean="0">
                            <a:effectLst/>
                            <a:latin typeface="Times New Roman" panose="02020603050405020304" charset="0"/>
                            <a:ea typeface="宋体" panose="02010600030101010101" pitchFamily="2" charset="-122"/>
                          </a:rPr>
                          <m:t>𝑠</m:t>
                        </m:r>
                      </m:sub>
                    </m:sSub>
                    <m:r>
                      <a:rPr lang="en-US" altLang="zh-CN" sz="2000" i="1" kern="100" smtClean="0">
                        <a:effectLst/>
                        <a:latin typeface="Times New Roman" panose="02020603050405020304" charset="0"/>
                        <a:ea typeface="宋体" panose="02010600030101010101" pitchFamily="2" charset="-122"/>
                      </a:rPr>
                      <m:t>=</m:t>
                    </m:r>
                    <m:r>
                      <a:rPr lang="en-US" altLang="zh-CN" sz="2000" i="1" kern="100" smtClean="0">
                        <a:effectLst/>
                        <a:latin typeface="Times New Roman" panose="02020603050405020304" charset="0"/>
                        <a:ea typeface="宋体" panose="02010600030101010101" pitchFamily="2" charset="-122"/>
                      </a:rPr>
                      <m:t>1</m:t>
                    </m:r>
                  </m:oMath>
                </a14:m>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Times New Roman" panose="02020603050405020304" charset="0"/>
                  </a:rPr>
                  <a:t>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charset="0"/>
                          </a:rPr>
                          <m:t>𝐷</m:t>
                        </m:r>
                      </m:e>
                      <m:sub>
                        <m:r>
                          <a:rPr lang="en-US" altLang="zh-CN" sz="2000" b="0" i="1" smtClean="0">
                            <a:latin typeface="Cambria Math" panose="02040503050406030204" pitchFamily="18" charset="0"/>
                            <a:ea typeface="Cambria Math" panose="02040503050406030204" pitchFamily="18" charset="0"/>
                            <a:cs typeface="Times New Roman" panose="02020603050405020304" charset="0"/>
                          </a:rPr>
                          <m:t>𝑝</m:t>
                        </m:r>
                      </m:sub>
                    </m:sSub>
                    <m:r>
                      <a:rPr lang="en-US" altLang="zh-CN" sz="2000" i="1" kern="100">
                        <a:latin typeface="Times New Roman" panose="02020603050405020304" charset="0"/>
                      </a:rPr>
                      <m:t>=</m:t>
                    </m:r>
                    <m:r>
                      <a:rPr lang="en-US" altLang="zh-CN" sz="2000" b="0" i="1" kern="100" smtClean="0">
                        <a:latin typeface="Times New Roman" panose="02020603050405020304" charset="0"/>
                      </a:rPr>
                      <m:t>0</m:t>
                    </m:r>
                  </m:oMath>
                </a14:m>
                <a:r>
                  <a:rPr lang="zh-CN" altLang="en-US" sz="20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2000" i="1" kern="100">
                        <a:latin typeface="Cambria Math" panose="02040503050406030204" pitchFamily="18" charset="0"/>
                      </a:rPr>
                      <m:t>2</m:t>
                    </m:r>
                    <m:d>
                      <m:dPr>
                        <m:ctrlPr>
                          <a:rPr lang="zh-CN" altLang="zh-CN" sz="2000" i="1">
                            <a:latin typeface="Cambria Math" panose="02040503050406030204" pitchFamily="18" charset="0"/>
                            <a:ea typeface="Cambria Math" panose="02040503050406030204" pitchFamily="18" charset="0"/>
                            <a:cs typeface="Times New Roman" panose="02020603050405020304" charset="0"/>
                          </a:rPr>
                        </m:ctrlPr>
                      </m:dPr>
                      <m:e>
                        <m:r>
                          <a:rPr lang="en-US" altLang="zh-CN" sz="2000" i="1" kern="100">
                            <a:latin typeface="Cambria Math" panose="02040503050406030204" pitchFamily="18" charset="0"/>
                          </a:rPr>
                          <m:t>1</m:t>
                        </m:r>
                        <m:r>
                          <a:rPr lang="en-US" altLang="zh-CN" sz="2000" i="1" kern="100">
                            <a:latin typeface="Cambria Math" panose="02040503050406030204" pitchFamily="18" charset="0"/>
                          </a:rPr>
                          <m:t>−</m:t>
                        </m:r>
                        <m:r>
                          <a:rPr lang="en-US" altLang="zh-CN" sz="2000" i="1" kern="100">
                            <a:latin typeface="Cambria Math" panose="02040503050406030204" pitchFamily="18" charset="0"/>
                          </a:rPr>
                          <m:t>𝛿</m:t>
                        </m:r>
                      </m:e>
                    </m:d>
                    <m:r>
                      <a:rPr lang="en-US" altLang="zh-CN" sz="2000" i="1" kern="100">
                        <a:latin typeface="Cambria Math" panose="02040503050406030204" pitchFamily="18" charset="0"/>
                      </a:rPr>
                      <m:t>&gt;</m:t>
                    </m:r>
                    <m:r>
                      <a:rPr lang="en-US" altLang="zh-CN" sz="2000" i="1" kern="100">
                        <a:latin typeface="Cambria Math" panose="02040503050406030204" pitchFamily="18" charset="0"/>
                      </a:rPr>
                      <m:t>1</m:t>
                    </m:r>
                  </m:oMath>
                </a14:m>
                <a:r>
                  <a:rPr lang="en-US" altLang="zh-CN" sz="2000" dirty="0"/>
                  <a:t>	 	</a:t>
                </a:r>
                <a14:m>
                  <m:oMath xmlns:m="http://schemas.openxmlformats.org/officeDocument/2006/math">
                    <m:r>
                      <a:rPr lang="en-US" altLang="zh-CN" sz="2000" i="1" kern="100">
                        <a:latin typeface="Cambria Math" panose="02040503050406030204" pitchFamily="18" charset="0"/>
                      </a:rPr>
                      <m:t>𝛿</m:t>
                    </m:r>
                    <m:r>
                      <a:rPr lang="en-US" altLang="zh-CN" sz="2000" i="1" kern="100">
                        <a:latin typeface="Cambria Math" panose="02040503050406030204" pitchFamily="18" charset="0"/>
                      </a:rPr>
                      <m:t>&lt;</m:t>
                    </m:r>
                    <m:f>
                      <m:fPr>
                        <m:ctrlPr>
                          <a:rPr lang="zh-CN" altLang="zh-CN" sz="2000" i="1">
                            <a:latin typeface="Cambria Math" panose="02040503050406030204" pitchFamily="18" charset="0"/>
                            <a:ea typeface="Cambria Math" panose="02040503050406030204" pitchFamily="18" charset="0"/>
                            <a:cs typeface="Times New Roman" panose="02020603050405020304" charset="0"/>
                          </a:rPr>
                        </m:ctrlPr>
                      </m:fPr>
                      <m:num>
                        <m:r>
                          <a:rPr lang="en-US" altLang="zh-CN" sz="2000" i="1" kern="100">
                            <a:latin typeface="Cambria Math" panose="02040503050406030204" pitchFamily="18" charset="0"/>
                          </a:rPr>
                          <m:t>1</m:t>
                        </m:r>
                      </m:num>
                      <m:den>
                        <m:r>
                          <a:rPr lang="en-US" altLang="zh-CN" sz="2000" i="1" kern="100">
                            <a:latin typeface="Cambria Math" panose="02040503050406030204" pitchFamily="18" charset="0"/>
                          </a:rPr>
                          <m:t>2</m:t>
                        </m:r>
                      </m:den>
                    </m:f>
                  </m:oMath>
                </a14:m>
                <a:endParaRPr lang="zh-CN" altLang="en-US" sz="2000" dirty="0"/>
              </a:p>
            </p:txBody>
          </p:sp>
        </mc:Choice>
        <mc:Fallback>
          <p:sp>
            <p:nvSpPr>
              <p:cNvPr id="20" name="文本框 19"/>
              <p:cNvSpPr txBox="1">
                <a:spLocks noRot="1" noChangeAspect="1" noMove="1" noResize="1" noEditPoints="1" noAdjustHandles="1" noChangeArrowheads="1" noChangeShapeType="1" noTextEdit="1"/>
              </p:cNvSpPr>
              <p:nvPr/>
            </p:nvSpPr>
            <p:spPr>
              <a:xfrm>
                <a:off x="1199455" y="2645190"/>
                <a:ext cx="7000495" cy="526939"/>
              </a:xfrm>
              <a:prstGeom prst="rect">
                <a:avLst/>
              </a:prstGeom>
              <a:blipFill rotWithShape="1">
                <a:blip r:embed="rId7"/>
                <a:stretch>
                  <a:fillRect l="-8" t="-79" r="3" b="58"/>
                </a:stretch>
              </a:blipFill>
            </p:spPr>
            <p:txBody>
              <a:bodyPr/>
              <a:lstStyle/>
              <a:p>
                <a:r>
                  <a:rPr lang="zh-CN" altLang="en-US">
                    <a:noFill/>
                  </a:rPr>
                  <a:t> </a:t>
                </a:r>
              </a:p>
            </p:txBody>
          </p:sp>
        </mc:Fallback>
      </mc:AlternateContent>
      <p:sp>
        <p:nvSpPr>
          <p:cNvPr id="21" name="箭头: 右 20"/>
          <p:cNvSpPr/>
          <p:nvPr/>
        </p:nvSpPr>
        <p:spPr>
          <a:xfrm>
            <a:off x="5915980" y="2774892"/>
            <a:ext cx="360040" cy="2789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25" name="文本框 24"/>
          <p:cNvSpPr txBox="1"/>
          <p:nvPr/>
        </p:nvSpPr>
        <p:spPr>
          <a:xfrm>
            <a:off x="1201170" y="3172906"/>
            <a:ext cx="6619760" cy="400110"/>
          </a:xfrm>
          <a:prstGeom prst="rect">
            <a:avLst/>
          </a:prstGeom>
          <a:noFill/>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rPr>
              <a:t>e.g.</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传粉者活跃</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charset="0"/>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花粉量足够大</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fade">
                                      <p:cBhvr>
                                        <p:cTn id="45" dur="500"/>
                                        <p:tgtEl>
                                          <p:spTgt spid="20">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0" end="0"/>
                                            </p:txEl>
                                          </p:spTgt>
                                        </p:tgtEl>
                                        <p:attrNameLst>
                                          <p:attrName>style.visibility</p:attrName>
                                        </p:attrNameLst>
                                      </p:cBhvr>
                                      <p:to>
                                        <p:strVal val="visible"/>
                                      </p:to>
                                    </p:set>
                                    <p:animEffect transition="in" filter="fade">
                                      <p:cBhvr>
                                        <p:cTn id="6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24" grpId="0"/>
      <p:bldP spid="3" grpId="0"/>
      <p:bldP spid="5" grpId="0"/>
      <p:bldP spid="8" grpId="0"/>
      <p:bldP spid="17" grpId="0" bldLvl="0" animBg="1"/>
      <p:bldP spid="20" grpId="0"/>
      <p:bldP spid="21" grpId="0" bldLvl="0" animBg="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indent="288290" defTabSz="914400"/>
            <a:r>
              <a:rPr lang="zh-CN" altLang="zh-CN" dirty="0">
                <a:latin typeface="微软雅黑" panose="020B0503020204020204" pitchFamily="34" charset="-122"/>
                <a:ea typeface="微软雅黑" panose="020B0503020204020204" pitchFamily="34" charset="-122"/>
                <a:cs typeface="微软雅黑" panose="020B0503020204020204" pitchFamily="34" charset="-122"/>
              </a:rPr>
              <a:t>交配系统的进化稳定状态应该是高度自交或者高度异交</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，即</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自交率应当呈现双峰分布</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Lande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and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Schemske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1985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indent="288290" defTabSz="914400"/>
            <a:r>
              <a:rPr lang="zh-CN" altLang="zh-CN" dirty="0">
                <a:latin typeface="微软雅黑" panose="020B0503020204020204" pitchFamily="34" charset="-122"/>
                <a:ea typeface="微软雅黑" panose="020B0503020204020204" pitchFamily="34" charset="-122"/>
                <a:cs typeface="微软雅黑" panose="020B0503020204020204" pitchFamily="34" charset="-122"/>
              </a:rPr>
              <a:t>尽管风媒传粉和动物传粉植物的自交率都大体</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呈</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双峰型分布，但有相当比例的动物传粉物种自交率在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80%</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之间，即呈现混合交配模式</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Vogler and Kalisz</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2001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indent="288290" defTabSz="914400"/>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Porcher</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Lande</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2005</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）提出，中</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自交率的混合交配系统可能与传粉者行为导致的同株异花授粉有关。</a:t>
            </a:r>
            <a:endParaRPr lang="zh-CN" altLang="en-US" sz="106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pic>
        <p:nvPicPr>
          <p:cNvPr id="3" name="图片 2"/>
          <p:cNvPicPr>
            <a:picLocks noChangeAspect="1"/>
          </p:cNvPicPr>
          <p:nvPr/>
        </p:nvPicPr>
        <p:blipFill>
          <a:blip r:embed="rId3"/>
          <a:stretch>
            <a:fillRect/>
          </a:stretch>
        </p:blipFill>
        <p:spPr>
          <a:xfrm>
            <a:off x="162960" y="1571397"/>
            <a:ext cx="6507076" cy="4165657"/>
          </a:xfrm>
          <a:prstGeom prst="rect">
            <a:avLst/>
          </a:prstGeom>
        </p:spPr>
      </p:pic>
      <p:sp>
        <p:nvSpPr>
          <p:cNvPr id="20" name="文本框 19"/>
          <p:cNvSpPr txBox="1"/>
          <p:nvPr/>
        </p:nvSpPr>
        <p:spPr>
          <a:xfrm>
            <a:off x="-28940" y="5795972"/>
            <a:ext cx="7488832" cy="368300"/>
          </a:xfrm>
          <a:prstGeom prst="rect">
            <a:avLst/>
          </a:prstGeom>
          <a:noFill/>
        </p:spPr>
        <p:txBody>
          <a:bodyPr wrap="square">
            <a:spAutoFit/>
          </a:bodyPr>
          <a:lstStyle/>
          <a:p>
            <a:pPr indent="288290" defTabSz="914400"/>
            <a:r>
              <a:rPr lang="zh-CN" altLang="zh-CN" dirty="0">
                <a:latin typeface="微软雅黑" panose="020B0503020204020204" pitchFamily="34" charset="-122"/>
                <a:ea typeface="微软雅黑" panose="020B0503020204020204" pitchFamily="34" charset="-122"/>
                <a:cs typeface="微软雅黑" panose="020B0503020204020204" pitchFamily="34" charset="-122"/>
              </a:rPr>
              <a:t>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动物传粉与风传粉植物的异交率分布（来自</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Barrett SC.</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2002</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3" name="TextBox 14"/>
          <p:cNvSpPr txBox="1"/>
          <p:nvPr/>
        </p:nvSpPr>
        <p:spPr>
          <a:xfrm>
            <a:off x="1127448" y="1544652"/>
            <a:ext cx="4379320" cy="1884427"/>
          </a:xfrm>
          <a:prstGeom prst="rect">
            <a:avLst/>
          </a:prstGeom>
          <a:noFill/>
        </p:spPr>
        <p:txBody>
          <a:bodyPr wrap="square" lIns="91440" tIns="45720" rIns="91440" bIns="45720" rtlCol="0">
            <a:spAutoFit/>
          </a:bodyPr>
          <a:lstStyle/>
          <a:p>
            <a:pPr defTabSz="914400">
              <a:lnSpc>
                <a:spcPct val="150000"/>
              </a:lnSpc>
            </a:pPr>
            <a:r>
              <a:rPr lang="zh-CN" altLang="zh-CN" sz="2000" kern="100" dirty="0">
                <a:effectLst/>
                <a:latin typeface="Times New Roman" panose="02020603050405020304" charset="0"/>
                <a:ea typeface="微软雅黑" panose="020B0503020204020204" pitchFamily="34" charset="-122"/>
                <a:cs typeface="Times New Roman" panose="02020603050405020304" charset="0"/>
              </a:rPr>
              <a:t>传粉者偏好单株开花数更多的植株，从而增加其花粉向异株的散布概率，但同时也会导致更高的同株异花传粉率（</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Harder and Barrett</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1995</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a:t>
            </a:r>
            <a:endParaRPr lang="en-US" altLang="zh-CN" sz="2000" kern="100" dirty="0">
              <a:effectLst/>
              <a:latin typeface="Times New Roman" panose="02020603050405020304" charset="0"/>
              <a:ea typeface="微软雅黑" panose="020B0503020204020204" pitchFamily="34" charset="-122"/>
              <a:cs typeface="Times New Roman" panose="0202060305040502030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1221940"/>
            <a:ext cx="3672408" cy="4902597"/>
          </a:xfrm>
          <a:prstGeom prst="rect">
            <a:avLst/>
          </a:prstGeom>
        </p:spPr>
      </p:pic>
      <p:sp>
        <p:nvSpPr>
          <p:cNvPr id="7" name="文本框 6"/>
          <p:cNvSpPr txBox="1"/>
          <p:nvPr/>
        </p:nvSpPr>
        <p:spPr>
          <a:xfrm>
            <a:off x="6888088" y="6306603"/>
            <a:ext cx="4927375" cy="369332"/>
          </a:xfrm>
          <a:prstGeom prst="rect">
            <a:avLst/>
          </a:prstGeom>
          <a:noFill/>
        </p:spPr>
        <p:txBody>
          <a:bodyPr wrap="none" rtlCol="0">
            <a:spAutoFit/>
          </a:bodyPr>
          <a:lstStyle/>
          <a:p>
            <a:r>
              <a:rPr lang="zh-CN" altLang="en-US" dirty="0">
                <a:latin typeface="Times New Roman" panose="02020603050405020304" charset="0"/>
                <a:ea typeface="微软雅黑" panose="020B0503020204020204" pitchFamily="34" charset="-122"/>
                <a:cs typeface="Times New Roman" panose="02020603050405020304" charset="0"/>
              </a:rPr>
              <a:t>毛地黄（</a:t>
            </a:r>
            <a:r>
              <a:rPr lang="en-US" altLang="zh-CN" b="0" i="1" dirty="0">
                <a:solidFill>
                  <a:srgbClr val="333333"/>
                </a:solidFill>
                <a:effectLst/>
                <a:latin typeface="Times New Roman" panose="02020603050405020304" charset="0"/>
                <a:ea typeface="微软雅黑" panose="020B0503020204020204" pitchFamily="34" charset="-122"/>
                <a:cs typeface="Times New Roman" panose="02020603050405020304" charset="0"/>
              </a:rPr>
              <a:t>Digitalis purpurea</a:t>
            </a:r>
            <a:r>
              <a:rPr lang="en-US" altLang="zh-CN" b="0" i="0" dirty="0">
                <a:solidFill>
                  <a:srgbClr val="333333"/>
                </a:solidFill>
                <a:effectLst/>
                <a:latin typeface="Times New Roman" panose="02020603050405020304" charset="0"/>
                <a:ea typeface="微软雅黑" panose="020B0503020204020204" pitchFamily="34" charset="-122"/>
                <a:cs typeface="Times New Roman" panose="02020603050405020304" charset="0"/>
              </a:rPr>
              <a:t> L.</a:t>
            </a:r>
            <a:r>
              <a:rPr lang="zh-CN" altLang="en-US" dirty="0">
                <a:latin typeface="Times New Roman" panose="02020603050405020304" charset="0"/>
                <a:ea typeface="微软雅黑" panose="020B0503020204020204" pitchFamily="34" charset="-122"/>
                <a:cs typeface="Times New Roman" panose="02020603050405020304" charset="0"/>
              </a:rPr>
              <a:t>），图源百度百科</a:t>
            </a:r>
            <a:endParaRPr lang="zh-CN" altLang="en-US" dirty="0">
              <a:latin typeface="Times New Roman" panose="02020603050405020304" charset="0"/>
              <a:ea typeface="微软雅黑" panose="020B0503020204020204" pitchFamily="34" charset="-122"/>
              <a:cs typeface="Times New Roman" panose="02020603050405020304" charset="0"/>
            </a:endParaRPr>
          </a:p>
        </p:txBody>
      </p:sp>
      <p:sp>
        <p:nvSpPr>
          <p:cNvPr id="26" name="文本框 25"/>
          <p:cNvSpPr txBox="1"/>
          <p:nvPr/>
        </p:nvSpPr>
        <p:spPr>
          <a:xfrm>
            <a:off x="1127448" y="3673238"/>
            <a:ext cx="4379320" cy="1884427"/>
          </a:xfrm>
          <a:prstGeom prst="rect">
            <a:avLst/>
          </a:prstGeom>
          <a:noFill/>
        </p:spPr>
        <p:txBody>
          <a:bodyPr wrap="square">
            <a:spAutoFit/>
          </a:bodyPr>
          <a:lstStyle/>
          <a:p>
            <a:pPr defTabSz="914400">
              <a:lnSpc>
                <a:spcPct val="150000"/>
              </a:lnSpc>
            </a:pPr>
            <a:r>
              <a:rPr lang="zh-CN" altLang="zh-CN" sz="2000" kern="100" dirty="0">
                <a:latin typeface="Times New Roman" panose="02020603050405020304" charset="0"/>
                <a:ea typeface="微软雅黑" panose="020B0503020204020204" pitchFamily="34" charset="-122"/>
                <a:cs typeface="Times New Roman" panose="02020603050405020304" charset="0"/>
              </a:rPr>
              <a:t>在动物传粉的植物中，传粉者吸引力和同株异花授粉导致的近交衰退之间的权衡或许导致了稳定混合交配系统的出现（</a:t>
            </a:r>
            <a:r>
              <a:rPr lang="en-US" altLang="zh-CN" sz="2000" kern="100" dirty="0" err="1">
                <a:latin typeface="Times New Roman" panose="02020603050405020304" charset="0"/>
                <a:ea typeface="微软雅黑" panose="020B0503020204020204" pitchFamily="34" charset="-122"/>
                <a:cs typeface="Times New Roman" panose="02020603050405020304" charset="0"/>
              </a:rPr>
              <a:t>Devaux</a:t>
            </a:r>
            <a:r>
              <a:rPr lang="en-US" altLang="zh-CN" sz="2000" kern="100" dirty="0">
                <a:latin typeface="Times New Roman" panose="02020603050405020304" charset="0"/>
                <a:ea typeface="微软雅黑" panose="020B0503020204020204" pitchFamily="34" charset="-122"/>
                <a:cs typeface="Times New Roman" panose="02020603050405020304" charset="0"/>
              </a:rPr>
              <a:t> et al.2014</a:t>
            </a:r>
            <a:r>
              <a:rPr lang="zh-CN" altLang="zh-CN" sz="2000" kern="100" dirty="0">
                <a:latin typeface="Times New Roman" panose="02020603050405020304" charset="0"/>
                <a:ea typeface="微软雅黑" panose="020B0503020204020204" pitchFamily="34" charset="-122"/>
                <a:cs typeface="Times New Roman" panose="02020603050405020304" charset="0"/>
              </a:rPr>
              <a:t>）。</a:t>
            </a:r>
            <a:endParaRPr lang="zh-CN" altLang="en-US" sz="2000" kern="100" dirty="0">
              <a:latin typeface="Times New Roman" panose="02020603050405020304" charset="0"/>
              <a:ea typeface="微软雅黑" panose="020B0503020204020204" pitchFamily="34" charset="-122"/>
              <a:cs typeface="Times New Roman" panose="0202060305040502030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2" y="23339"/>
            <a:ext cx="12188908" cy="6834661"/>
          </a:xfrm>
          <a:prstGeom prst="rect">
            <a:avLst/>
          </a:prstGeom>
        </p:spPr>
      </p:pic>
      <p:sp>
        <p:nvSpPr>
          <p:cNvPr id="5" name="文本框 4"/>
          <p:cNvSpPr txBox="1"/>
          <p:nvPr/>
        </p:nvSpPr>
        <p:spPr>
          <a:xfrm>
            <a:off x="6999056" y="2996952"/>
            <a:ext cx="1729961" cy="1087798"/>
          </a:xfrm>
          <a:prstGeom prst="rect">
            <a:avLst/>
          </a:prstGeom>
          <a:noFill/>
        </p:spPr>
        <p:txBody>
          <a:bodyPr wrap="none" rtlCol="0">
            <a:spAutoFit/>
          </a:bodyPr>
          <a:lstStyle/>
          <a:p>
            <a:pPr algn="ctr">
              <a:lnSpc>
                <a:spcPct val="125000"/>
              </a:lnSpc>
            </a:pPr>
            <a:r>
              <a:rPr lang="zh-CN" altLang="en-US" sz="6000" b="1" dirty="0">
                <a:solidFill>
                  <a:schemeClr val="bg1"/>
                </a:solidFill>
                <a:latin typeface="黑体" panose="02010609060101010101" pitchFamily="49" charset="-122"/>
                <a:ea typeface="黑体" panose="02010609060101010101" pitchFamily="49" charset="-122"/>
              </a:rPr>
              <a:t>讨论</a:t>
            </a:r>
            <a:endParaRPr lang="zh-CN" altLang="en-US" sz="6000" b="1" dirty="0">
              <a:solidFill>
                <a:schemeClr val="bg1"/>
              </a:solidFill>
              <a:latin typeface="黑体" panose="02010609060101010101" pitchFamily="49" charset="-122"/>
              <a:ea typeface="黑体" panose="02010609060101010101" pitchFamily="49" charset="-122"/>
            </a:endParaRPr>
          </a:p>
        </p:txBody>
      </p:sp>
      <p:sp>
        <p:nvSpPr>
          <p:cNvPr id="6" name="矩形 5"/>
          <p:cNvSpPr/>
          <p:nvPr/>
        </p:nvSpPr>
        <p:spPr>
          <a:xfrm>
            <a:off x="1199456" y="2961146"/>
            <a:ext cx="2502608" cy="1087798"/>
          </a:xfrm>
          <a:prstGeom prst="rect">
            <a:avLst/>
          </a:prstGeom>
        </p:spPr>
        <p:txBody>
          <a:bodyPr wrap="none">
            <a:spAutoFit/>
          </a:bodyPr>
          <a:lstStyle/>
          <a:p>
            <a:pPr lvl="0" algn="ctr">
              <a:lnSpc>
                <a:spcPct val="125000"/>
              </a:lnSpc>
            </a:pPr>
            <a:r>
              <a:rPr lang="zh-CN" altLang="en-US" sz="6000" b="1" dirty="0">
                <a:solidFill>
                  <a:prstClr val="white"/>
                </a:solidFill>
                <a:latin typeface="黑体" panose="02010609060101010101" pitchFamily="49" charset="-122"/>
                <a:ea typeface="黑体" panose="02010609060101010101" pitchFamily="49" charset="-122"/>
              </a:rPr>
              <a:t>第三章</a:t>
            </a:r>
            <a:endParaRPr lang="en-US" altLang="zh-CN" sz="6000" b="1" dirty="0">
              <a:solidFill>
                <a:prstClr val="white"/>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cstate="screen"/>
          <a:stretch>
            <a:fillRect/>
          </a:stretch>
        </p:blipFill>
        <p:spPr>
          <a:xfrm>
            <a:off x="9264352" y="332656"/>
            <a:ext cx="2325687" cy="658287"/>
          </a:xfrm>
          <a:prstGeom prst="rect">
            <a:avLst/>
          </a:prstGeom>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4903"/>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005403"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讨论</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3"/>
            </p:custDataLst>
          </p:nvPr>
        </p:nvSpPr>
        <p:spPr>
          <a:xfrm>
            <a:off x="825713" y="1897330"/>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1</a:t>
            </a:r>
            <a:endParaRPr lang="zh-CN" altLang="en-US" sz="4000" dirty="0"/>
          </a:p>
        </p:txBody>
      </p:sp>
      <p:sp>
        <p:nvSpPr>
          <p:cNvPr id="17" name="PA_椭圆 16"/>
          <p:cNvSpPr/>
          <p:nvPr>
            <p:custDataLst>
              <p:tags r:id="rId4"/>
            </p:custDataLst>
          </p:nvPr>
        </p:nvSpPr>
        <p:spPr>
          <a:xfrm>
            <a:off x="825713" y="2945251"/>
            <a:ext cx="739871" cy="739871"/>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2</a:t>
            </a:r>
            <a:endParaRPr lang="zh-CN" altLang="en-US" sz="4000" dirty="0"/>
          </a:p>
        </p:txBody>
      </p:sp>
      <p:sp>
        <p:nvSpPr>
          <p:cNvPr id="18" name="PA_椭圆 17"/>
          <p:cNvSpPr/>
          <p:nvPr>
            <p:custDataLst>
              <p:tags r:id="rId5"/>
            </p:custDataLst>
          </p:nvPr>
        </p:nvSpPr>
        <p:spPr>
          <a:xfrm>
            <a:off x="846156" y="3993172"/>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3</a:t>
            </a:r>
            <a:endParaRPr lang="zh-CN" altLang="en-US" sz="4000" dirty="0"/>
          </a:p>
        </p:txBody>
      </p:sp>
      <p:sp>
        <p:nvSpPr>
          <p:cNvPr id="22" name="PA_文本框 20"/>
          <p:cNvSpPr txBox="1"/>
          <p:nvPr>
            <p:custDataLst>
              <p:tags r:id="rId6"/>
            </p:custDataLst>
          </p:nvPr>
        </p:nvSpPr>
        <p:spPr>
          <a:xfrm>
            <a:off x="1955540" y="3095895"/>
            <a:ext cx="9433048" cy="47561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植物自交和异交的利弊</a:t>
            </a:r>
            <a:endParaRPr lang="en-US" altLang="zh-CN" sz="2000" dirty="0">
              <a:latin typeface="微软雅黑" panose="020B0503020204020204" pitchFamily="34" charset="-122"/>
              <a:ea typeface="微软雅黑" panose="020B0503020204020204" pitchFamily="34" charset="-122"/>
            </a:endParaRPr>
          </a:p>
        </p:txBody>
      </p:sp>
      <p:sp>
        <p:nvSpPr>
          <p:cNvPr id="23" name="PA_文本框 20"/>
          <p:cNvSpPr txBox="1"/>
          <p:nvPr>
            <p:custDataLst>
              <p:tags r:id="rId7"/>
            </p:custDataLst>
          </p:nvPr>
        </p:nvSpPr>
        <p:spPr>
          <a:xfrm>
            <a:off x="1955540" y="4141041"/>
            <a:ext cx="9433048" cy="47561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植物交配系统的演化</a:t>
            </a:r>
            <a:endParaRPr lang="en-US" altLang="zh-CN" sz="20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955540" y="2065654"/>
            <a:ext cx="6094948" cy="475615"/>
          </a:xfrm>
          <a:prstGeom prst="rect">
            <a:avLst/>
          </a:prstGeom>
          <a:noFill/>
        </p:spPr>
        <p:txBody>
          <a:bodyPr wrap="square" rtlCol="0">
            <a:spAutoFit/>
          </a:bodyPr>
          <a:lstStyle>
            <a:defPPr>
              <a:defRPr lang="zh-CN"/>
            </a:defPPr>
            <a:lvl1pPr>
              <a:lnSpc>
                <a:spcPct val="125000"/>
              </a:lnSpc>
              <a:defRPr sz="2000">
                <a:latin typeface="微软雅黑" panose="020B0503020204020204" pitchFamily="34" charset="-122"/>
              </a:defRPr>
            </a:lvl1pPr>
          </a:lstStyle>
          <a:p>
            <a:r>
              <a:rPr lang="zh-CN" altLang="en-US" dirty="0">
                <a:ea typeface="微软雅黑" panose="020B0503020204020204" pitchFamily="34" charset="-122"/>
              </a:rPr>
              <a:t>植物交配方式的多样性</a:t>
            </a:r>
            <a:endParaRPr lang="en-US" altLang="zh-CN" dirty="0">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18" grpId="0" bldLvl="0" animBg="1"/>
      <p:bldP spid="22" grpId="0"/>
      <p:bldP spid="23"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005403"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讨论</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8" name="Rectangle 8"/>
          <p:cNvSpPr>
            <a:spLocks noChangeArrowheads="1"/>
          </p:cNvSpPr>
          <p:nvPr/>
        </p:nvSpPr>
        <p:spPr bwMode="auto">
          <a:xfrm>
            <a:off x="4920944" y="1474941"/>
            <a:ext cx="2006861" cy="2006600"/>
          </a:xfrm>
          <a:prstGeom prst="rect">
            <a:avLst/>
          </a:prstGeom>
          <a:solidFill>
            <a:srgbClr val="C00000"/>
          </a:solidFill>
          <a:ln>
            <a:noFill/>
          </a:ln>
        </p:spPr>
        <p:txBody>
          <a:bodyPr vert="horz" wrap="square" lIns="91440" tIns="45720" rIns="91440" bIns="45720" numCol="1" anchor="ctr" anchorCtr="0" compatLnSpc="1"/>
          <a:lstStyle/>
          <a:p>
            <a:pPr algn="ctr"/>
            <a:r>
              <a:rPr lang="zh-CN" altLang="en-US" sz="1600" dirty="0">
                <a:solidFill>
                  <a:schemeClr val="bg1"/>
                </a:solidFill>
                <a:latin typeface="微软雅黑" panose="020B0503020204020204" pitchFamily="34" charset="-122"/>
                <a:ea typeface="微软雅黑" panose="020B0503020204020204" pitchFamily="34" charset="-122"/>
              </a:rPr>
              <a:t>总结与展望</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Oval 9"/>
          <p:cNvSpPr>
            <a:spLocks noChangeArrowheads="1"/>
          </p:cNvSpPr>
          <p:nvPr/>
        </p:nvSpPr>
        <p:spPr bwMode="auto">
          <a:xfrm>
            <a:off x="1031063" y="3883874"/>
            <a:ext cx="723995" cy="723900"/>
          </a:xfrm>
          <a:prstGeom prst="ellipse">
            <a:avLst/>
          </a:prstGeom>
          <a:solidFill>
            <a:srgbClr val="C00000"/>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1" name="Oval 10"/>
          <p:cNvSpPr>
            <a:spLocks noChangeArrowheads="1"/>
          </p:cNvSpPr>
          <p:nvPr/>
        </p:nvSpPr>
        <p:spPr bwMode="auto">
          <a:xfrm>
            <a:off x="6030751" y="3883874"/>
            <a:ext cx="719232" cy="723900"/>
          </a:xfrm>
          <a:prstGeom prst="ellipse">
            <a:avLst/>
          </a:prstGeom>
          <a:solidFill>
            <a:srgbClr val="C52A2E"/>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2" name="Oval 11"/>
          <p:cNvSpPr>
            <a:spLocks noChangeArrowheads="1"/>
          </p:cNvSpPr>
          <p:nvPr/>
        </p:nvSpPr>
        <p:spPr bwMode="auto">
          <a:xfrm>
            <a:off x="1031063" y="5053862"/>
            <a:ext cx="723995" cy="723900"/>
          </a:xfrm>
          <a:prstGeom prst="ellipse">
            <a:avLst/>
          </a:pr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3" name="Oval 12"/>
          <p:cNvSpPr>
            <a:spLocks noChangeArrowheads="1"/>
          </p:cNvSpPr>
          <p:nvPr/>
        </p:nvSpPr>
        <p:spPr bwMode="auto">
          <a:xfrm>
            <a:off x="6030751" y="5053862"/>
            <a:ext cx="719232" cy="723900"/>
          </a:xfrm>
          <a:prstGeom prst="ellipse">
            <a:avLst/>
          </a:pr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4" name="TextBox 42"/>
          <p:cNvSpPr txBox="1"/>
          <p:nvPr/>
        </p:nvSpPr>
        <p:spPr>
          <a:xfrm>
            <a:off x="1897369" y="4117615"/>
            <a:ext cx="3622567" cy="279692"/>
          </a:xfrm>
          <a:prstGeom prst="rect">
            <a:avLst/>
          </a:prstGeom>
          <a:noFill/>
        </p:spPr>
        <p:txBody>
          <a:bodyPr wrap="square" lIns="91440" tIns="0" rIns="91440" bIns="0" rtlCol="0" anchor="t">
            <a:spAutoFit/>
          </a:bodyPr>
          <a:lstStyle/>
          <a:p>
            <a:pPr>
              <a:lnSpc>
                <a:spcPct val="125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花特征适应性的理论描述→实验证明</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44"/>
          <p:cNvSpPr txBox="1"/>
          <p:nvPr/>
        </p:nvSpPr>
        <p:spPr>
          <a:xfrm>
            <a:off x="1897369" y="5233659"/>
            <a:ext cx="3418885" cy="325858"/>
          </a:xfrm>
          <a:prstGeom prst="rect">
            <a:avLst/>
          </a:prstGeom>
          <a:noFill/>
        </p:spPr>
        <p:txBody>
          <a:bodyPr wrap="square" lIns="91440" tIns="0" rIns="9144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交配系统的静态研究→动态研究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8" name="TextBox 46"/>
          <p:cNvSpPr txBox="1"/>
          <p:nvPr/>
        </p:nvSpPr>
        <p:spPr>
          <a:xfrm>
            <a:off x="6927804" y="4079063"/>
            <a:ext cx="5144859" cy="325858"/>
          </a:xfrm>
          <a:prstGeom prst="rect">
            <a:avLst/>
          </a:prstGeom>
          <a:noFill/>
        </p:spPr>
        <p:txBody>
          <a:bodyPr wrap="square" lIns="91440" tIns="0" rIns="9144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花水平上的交配系统的研究→花序或更高水平上的研究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30" name="TextBox 48"/>
          <p:cNvSpPr txBox="1"/>
          <p:nvPr/>
        </p:nvSpPr>
        <p:spPr>
          <a:xfrm>
            <a:off x="6927805" y="5233659"/>
            <a:ext cx="2961452" cy="325858"/>
          </a:xfrm>
          <a:prstGeom prst="rect">
            <a:avLst/>
          </a:prstGeom>
          <a:noFill/>
        </p:spPr>
        <p:txBody>
          <a:bodyPr wrap="square" lIns="91440" tIns="0" rIns="9144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数学模型分析→分子遗传研究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7805" y="1474941"/>
            <a:ext cx="3009902" cy="200660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5025" y="1474245"/>
            <a:ext cx="3007046" cy="200520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1" grpId="0" bldLvl="0" animBg="1"/>
      <p:bldP spid="22" grpId="0" bldLvl="0" animBg="1"/>
      <p:bldP spid="23" grpId="0" bldLvl="0" animBg="1"/>
      <p:bldP spid="24" grpId="0"/>
      <p:bldP spid="26" grpId="0"/>
      <p:bldP spid="28"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2" y="23339"/>
            <a:ext cx="12188908" cy="6834661"/>
          </a:xfrm>
          <a:prstGeom prst="rect">
            <a:avLst/>
          </a:prstGeom>
        </p:spPr>
      </p:pic>
      <p:sp>
        <p:nvSpPr>
          <p:cNvPr id="5" name="文本框 4"/>
          <p:cNvSpPr txBox="1"/>
          <p:nvPr/>
        </p:nvSpPr>
        <p:spPr>
          <a:xfrm>
            <a:off x="7007421" y="2996952"/>
            <a:ext cx="1713230" cy="1245235"/>
          </a:xfrm>
          <a:prstGeom prst="rect">
            <a:avLst/>
          </a:prstGeom>
          <a:noFill/>
        </p:spPr>
        <p:txBody>
          <a:bodyPr wrap="none" rtlCol="0">
            <a:spAutoFit/>
          </a:bodyPr>
          <a:lstStyle/>
          <a:p>
            <a:pPr algn="ctr">
              <a:lnSpc>
                <a:spcPct val="125000"/>
              </a:lnSpc>
            </a:pPr>
            <a:r>
              <a:rPr lang="zh-CN" altLang="en-US" sz="6000" b="1" dirty="0">
                <a:solidFill>
                  <a:schemeClr val="bg1"/>
                </a:solidFill>
                <a:latin typeface="黑体" panose="02010609060101010101" pitchFamily="49" charset="-122"/>
                <a:ea typeface="黑体" panose="02010609060101010101" pitchFamily="49" charset="-122"/>
              </a:rPr>
              <a:t>引言</a:t>
            </a:r>
            <a:endParaRPr lang="zh-CN" altLang="en-US" sz="6000" b="1" dirty="0">
              <a:solidFill>
                <a:schemeClr val="bg1"/>
              </a:solidFill>
              <a:latin typeface="黑体" panose="02010609060101010101" pitchFamily="49" charset="-122"/>
              <a:ea typeface="黑体" panose="02010609060101010101" pitchFamily="49" charset="-122"/>
            </a:endParaRPr>
          </a:p>
        </p:txBody>
      </p:sp>
      <p:sp>
        <p:nvSpPr>
          <p:cNvPr id="6" name="矩形 5"/>
          <p:cNvSpPr/>
          <p:nvPr/>
        </p:nvSpPr>
        <p:spPr>
          <a:xfrm>
            <a:off x="1199456" y="2961146"/>
            <a:ext cx="2502608" cy="1246495"/>
          </a:xfrm>
          <a:prstGeom prst="rect">
            <a:avLst/>
          </a:prstGeom>
        </p:spPr>
        <p:txBody>
          <a:bodyPr wrap="none">
            <a:spAutoFit/>
          </a:bodyPr>
          <a:lstStyle/>
          <a:p>
            <a:pPr lvl="0" algn="ctr">
              <a:lnSpc>
                <a:spcPct val="125000"/>
              </a:lnSpc>
            </a:pPr>
            <a:r>
              <a:rPr lang="zh-CN" altLang="en-US" sz="6000" b="1" dirty="0">
                <a:solidFill>
                  <a:prstClr val="white"/>
                </a:solidFill>
                <a:latin typeface="黑体" panose="02010609060101010101" pitchFamily="49" charset="-122"/>
                <a:ea typeface="黑体" panose="02010609060101010101" pitchFamily="49" charset="-122"/>
              </a:rPr>
              <a:t>第一章</a:t>
            </a:r>
            <a:endParaRPr lang="en-US" altLang="zh-CN" sz="6000" b="1" dirty="0">
              <a:solidFill>
                <a:prstClr val="white"/>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cstate="screen"/>
          <a:stretch>
            <a:fillRect/>
          </a:stretch>
        </p:blipFill>
        <p:spPr>
          <a:xfrm>
            <a:off x="9264352" y="332656"/>
            <a:ext cx="2325687" cy="658287"/>
          </a:xfrm>
          <a:prstGeom prst="rect">
            <a:avLst/>
          </a:prstGeom>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4984750"/>
          </a:xfrm>
          <a:prstGeom prst="rect">
            <a:avLst/>
          </a:prstGeom>
          <a:noFill/>
        </p:spPr>
        <p:txBody>
          <a:bodyPr wrap="square">
            <a:spAutoFit/>
          </a:bodyPr>
          <a:lstStyle/>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何亚平,刘建全.植物繁育系统研究的最新进展和评述[J].植物生态学报,2003(02):151-163.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胡文昭,赵骥民,张彦文.二态混合交配系统的适合度优势及其维持机制研究进展[J].生物多样性,2019,27(04):468-474.</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黄双全.浅谈传粉生物学中几个术语的含义及其中文译名[J].植物分类学报,2004(03):284-288.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黎维平.自花传粉与异花传粉:何者更进化？——植物学教材质疑(二)[J].生命科学研究,2021,25(02):183-188.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刘朝辉,许会敏.桔梗花——奇妙的传粉特征[J].生命世界,2021,No.377(03):54-63.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王崇云,党承林.植物的交配系统及其进化机制与种群适应[J].武汉植物学研究,1999(02):163-172.</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张大勇,姜新华.植物交配系统的进化、资源分配对策与遗传多样性[J].植物生态学报,2001(02):130-143. </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中国植物志编辑委员会.中国植物志.科学出版社,1995.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Baker HG. 1955. Self-compatibility and establishment after ‘long-distance’ dispersal. Evolution 9: 347–348.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Baker,H.G.1955 . Self-compatibility and establishment after “long distance" dispersal. Evolution , 9 : 347 ~349.</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Barrett SC. The evolution of plant sexual diversity. Nat Rev Genet. 2002 Apr;3(4):274-84.</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Barrett, S. C. H., and C. G. Eckert. 1990. Variation and evolution of mating systems in seed plants. Pages 229-254 in S. Kawano, ed. Biological approaches and evolutionary trends in plants. Academic Press, London.</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Busch JW, Delph LF. The relative importance of reproductive assurance and automatic selection as hypotheses for the evolution of self-fertilization. Ann Bot. 2012 Feb;109(3):553-62.</a:t>
            </a:r>
            <a:endParaRPr lang="en-US" altLang="zh-CN" sz="1800" kern="100" dirty="0">
              <a:solidFill>
                <a:srgbClr val="212121"/>
              </a:solidFill>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5107940"/>
          </a:xfrm>
          <a:prstGeom prst="rect">
            <a:avLst/>
          </a:prstGeom>
          <a:noFill/>
        </p:spPr>
        <p:txBody>
          <a:bodyPr wrap="square">
            <a:spAutoFit/>
          </a:bodyPr>
          <a:lstStyle/>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Charlesworth D, Willis J H. The genetics of inbreeding depression[J]. Nature Reviews Genetics, 2009, 10(11): 783-796.</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Darwin C. The Effects of Cross and Self Fertilisation in the VegetableKingdom[M]. 2nd ed. London:John Murray, 1878: 6, 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Darwin C. The Various Contrivances by Which Orchids Are Fertilised by Insects[M]. 2nd ed. London: John Murray, 1882:293.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Devaux C, Lande R, Porcher E. Pollination ecology and inbreeding depression control individual flowering phenologies and mixed mating. Evolution. 2014 Nov;68(11):3051-65.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Fisher, R. A.1941. Average excess and average effect of a gene substitution . Annals of Eugenics , 11: 53 ~ 63.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Harder, L. D., and S. C. H.Barrett. 1995. Mating cost of large floral displays in hermaphrodite plants. Nature 373:512–515.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Jain SK. 1976. The evolution of inbreeding in plants. Annual Review of Ecology, Evolution, and Systematics 7: 469–495.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Lande R, Schemske DW. 1985. The evolution of self-fertilization and inbreeding depression in plants. I. Genetic models. Evolution 39: 24–40.</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Lloyd DG. 1992. Self- and cross-fertilization in plants. II. The selection of self-fertilization. International Journal of Plant Sciences 153: 370–380.</a:t>
            </a:r>
            <a:endParaRPr lang="en-US" altLang="zh-CN" sz="1800" kern="100" dirty="0">
              <a:solidFill>
                <a:srgbClr val="212121"/>
              </a:solidFill>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4792345"/>
          </a:xfrm>
          <a:prstGeom prst="rect">
            <a:avLst/>
          </a:prstGeom>
          <a:noFill/>
        </p:spPr>
        <p:txBody>
          <a:bodyPr wrap="square">
            <a:spAutoFit/>
          </a:bodyPr>
          <a:lstStyle/>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Monica A. Geber, Todd E. Dawson, Lynda F. Delph. Gender and sexual dimorphism in flowering plants. Springer-Verlag Berlin Heidelberg. 1999.</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Porcher E, Lande R. The evolution of self-fertilization and inbreeding depression under pollen discounting and pollen limitation. J Evol Biol. 2005 May;18(3):497-508.</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Schemske DW, Lande R. THE EVOLUTION OF SELF-FERTILIZATION AND INBREEDING DEPRESSION IN PLANTS. II. EMPIRICAL OBSERVATIONS. Evolution. 1985 Jan;39(1):41-52.</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Schoen, D. J. and D. G. Lloyd. 1984. The selection of cleistogamy and heteromorphic diaspores. Biological Journal of the Linnean Society 23: 303–322.</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Stebbins, G. L. 1965. Colonizing species of the native Californian flora. Pages 173-195 in H. G. Baker and G. L. Stebbins, eds. The genetics of colonizing species. Academic Press, New York.</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Uyenoyama MK, Holsinger KE, Waller DM. 1993. Ecological and genetic factors determining the evolution of self-fertilization. Oxford Surveys in Evolutionary Biology 9: 327–381.</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Vogler, D. W. &amp; Kalisz, S. Sex among the flowers: thedistribution of plant mating systems. Evolution 55, 202–204(2001).</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Weiblen, G.D. and Bush, G.L. (2002), Speciation in fig pollinators and parasites. Molecular Ecology, 11: 1573-1578.</a:t>
            </a:r>
            <a:endParaRPr lang="zh-CN" altLang="zh-CN" sz="1800" kern="100" dirty="0">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1237615"/>
          </a:xfrm>
          <a:prstGeom prst="rect">
            <a:avLst/>
          </a:prstGeom>
          <a:noFill/>
        </p:spPr>
        <p:txBody>
          <a:bodyPr wrap="square">
            <a:spAutoFit/>
          </a:bodyPr>
          <a:lstStyle/>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Winn AA, Moriuchi KS. The maintenance of mixed mating by cleistogamy in the perennial violet Viola septemloba (Violaceae). Am J Bot. 2009;96(11):2074-2079.</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Zhi-Qiang Zhang , Qing-Jun Li, Autonomous Selfing Provides Reproductive Assurance in an Alpine Ginger Roscoea schneideriana (Zingiberaceae), Annals of Botany, Volume 102, Issue 4, October 2008, Pages 531–538.</a:t>
            </a:r>
            <a:endParaRPr lang="zh-CN" altLang="zh-CN" sz="1800" kern="100" dirty="0">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C030D"/>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304" y="0"/>
            <a:ext cx="12048696" cy="6871807"/>
          </a:xfrm>
          <a:prstGeom prst="rect">
            <a:avLst/>
          </a:prstGeom>
        </p:spPr>
      </p:pic>
      <p:grpSp>
        <p:nvGrpSpPr>
          <p:cNvPr id="16" name="组合 15"/>
          <p:cNvGrpSpPr/>
          <p:nvPr/>
        </p:nvGrpSpPr>
        <p:grpSpPr>
          <a:xfrm>
            <a:off x="1415480" y="1628800"/>
            <a:ext cx="9073008" cy="2880320"/>
            <a:chOff x="1415480" y="1556792"/>
            <a:chExt cx="9073008" cy="288032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35070" y="1556792"/>
              <a:ext cx="4121859" cy="1161087"/>
            </a:xfrm>
            <a:prstGeom prst="rect">
              <a:avLst/>
            </a:prstGeom>
          </p:spPr>
        </p:pic>
        <p:grpSp>
          <p:nvGrpSpPr>
            <p:cNvPr id="6" name="组合 5"/>
            <p:cNvGrpSpPr/>
            <p:nvPr/>
          </p:nvGrpSpPr>
          <p:grpSpPr>
            <a:xfrm>
              <a:off x="1415480" y="2795875"/>
              <a:ext cx="9073008" cy="1641237"/>
              <a:chOff x="1418049" y="2348880"/>
              <a:chExt cx="8931295" cy="1641237"/>
            </a:xfrm>
          </p:grpSpPr>
          <p:sp>
            <p:nvSpPr>
              <p:cNvPr id="8" name="文本框 7"/>
              <p:cNvSpPr txBox="1"/>
              <p:nvPr/>
            </p:nvSpPr>
            <p:spPr>
              <a:xfrm>
                <a:off x="3279172" y="2348880"/>
                <a:ext cx="5633653" cy="1419619"/>
              </a:xfrm>
              <a:prstGeom prst="rect">
                <a:avLst/>
              </a:prstGeom>
              <a:noFill/>
            </p:spPr>
            <p:txBody>
              <a:bodyPr wrap="none" rtlCol="0">
                <a:spAutoFit/>
              </a:bodyPr>
              <a:lstStyle/>
              <a:p>
                <a:pPr algn="ctr">
                  <a:lnSpc>
                    <a:spcPct val="125000"/>
                  </a:lnSpc>
                </a:pPr>
                <a:r>
                  <a:rPr lang="zh-CN" altLang="en-US" sz="8000" b="1" spc="600" dirty="0">
                    <a:solidFill>
                      <a:schemeClr val="bg1"/>
                    </a:solidFill>
                    <a:latin typeface="黑体" panose="02010609060101010101" pitchFamily="49" charset="-122"/>
                    <a:ea typeface="黑体" panose="02010609060101010101" pitchFamily="49" charset="-122"/>
                  </a:rPr>
                  <a:t>谢谢大家</a:t>
                </a:r>
                <a:r>
                  <a:rPr lang="zh-CN" altLang="en-US" sz="8000" b="1" i="1" spc="600" dirty="0">
                    <a:solidFill>
                      <a:schemeClr val="bg1"/>
                    </a:solidFill>
                    <a:latin typeface="黑体" panose="02010609060101010101" pitchFamily="49" charset="-122"/>
                    <a:ea typeface="黑体" panose="02010609060101010101" pitchFamily="49" charset="-122"/>
                  </a:rPr>
                  <a:t>！</a:t>
                </a:r>
                <a:endParaRPr lang="zh-CN" altLang="en-US" sz="8000" b="1" i="1" spc="600" dirty="0">
                  <a:solidFill>
                    <a:schemeClr val="bg1"/>
                  </a:solidFill>
                  <a:latin typeface="黑体" panose="02010609060101010101" pitchFamily="49" charset="-122"/>
                  <a:ea typeface="黑体" panose="02010609060101010101" pitchFamily="49" charset="-122"/>
                </a:endParaRPr>
              </a:p>
            </p:txBody>
          </p:sp>
          <p:cxnSp>
            <p:nvCxnSpPr>
              <p:cNvPr id="9" name="直接连接符 8"/>
              <p:cNvCxnSpPr/>
              <p:nvPr/>
            </p:nvCxnSpPr>
            <p:spPr>
              <a:xfrm>
                <a:off x="1418049" y="3990117"/>
                <a:ext cx="893129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2413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746405"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引言</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16" name="圆角矩形 15"/>
          <p:cNvSpPr/>
          <p:nvPr/>
        </p:nvSpPr>
        <p:spPr>
          <a:xfrm>
            <a:off x="899160" y="1487170"/>
            <a:ext cx="4706620" cy="5039995"/>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TextBox 42"/>
          <p:cNvSpPr txBox="1"/>
          <p:nvPr/>
        </p:nvSpPr>
        <p:spPr>
          <a:xfrm>
            <a:off x="1229360" y="1609090"/>
            <a:ext cx="4097655" cy="4323080"/>
          </a:xfrm>
          <a:prstGeom prst="rect">
            <a:avLst/>
          </a:prstGeom>
          <a:noFill/>
        </p:spPr>
        <p:txBody>
          <a:bodyPr wrap="square" lIns="0" tIns="0" rIns="0" bIns="0" rtlCol="0">
            <a:noAutofit/>
          </a:bodyPr>
          <a:lstStyle/>
          <a:p>
            <a:pPr algn="just" defTabSz="685800">
              <a:lnSpc>
                <a:spcPct val="120000"/>
              </a:lnSpc>
            </a:pP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伴随花的出现，被子植物的生殖系统和交配方式都变得多样化，人们在被子植物中观察到了丰富多样的花的形态和传粉机制</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a:t>
            </a: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而这繁复多样的交配方式又可分为两类，自交（self-fertilization）和异交（cross-fertilization）。</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20000"/>
              </a:lnSpc>
            </a:pP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达尔文（1882）认为，自然界厌恶永恒的自交，并提出异交的自然选择优势理论，但他（1878）也提到“自然‘厌弃永恒的自花受精’。如果删掉永恒二字, 那么这句名言就是谬误。”</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矩形 93"/>
          <p:cNvSpPr/>
          <p:nvPr/>
        </p:nvSpPr>
        <p:spPr>
          <a:xfrm>
            <a:off x="767661" y="1341527"/>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5324152" y="6230966"/>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9" name="图片 68" descr="IMG_20230423_163008"/>
          <p:cNvPicPr>
            <a:picLocks noChangeAspect="1"/>
          </p:cNvPicPr>
          <p:nvPr>
            <p:custDataLst>
              <p:tags r:id="rId4"/>
            </p:custDataLst>
          </p:nvPr>
        </p:nvPicPr>
        <p:blipFill>
          <a:blip r:embed="rId5"/>
          <a:srcRect l="22255" t="436" r="-612" b="-436"/>
          <a:stretch>
            <a:fillRect/>
          </a:stretch>
        </p:blipFill>
        <p:spPr>
          <a:xfrm>
            <a:off x="8846361" y="1147445"/>
            <a:ext cx="3129448" cy="5326310"/>
          </a:xfrm>
          <a:prstGeom prst="rect">
            <a:avLst/>
          </a:prstGeom>
        </p:spPr>
      </p:pic>
      <p:pic>
        <p:nvPicPr>
          <p:cNvPr id="68" name="图片 67" descr="C:\Users\胡杨\Desktop\图片\微信图片_20230526204739.jpg微信图片_20230526204739"/>
          <p:cNvPicPr>
            <a:picLocks noChangeAspect="1"/>
          </p:cNvPicPr>
          <p:nvPr>
            <p:custDataLst>
              <p:tags r:id="rId6"/>
            </p:custDataLst>
          </p:nvPr>
        </p:nvPicPr>
        <p:blipFill>
          <a:blip r:embed="rId7"/>
          <a:srcRect l="3637" r="29183"/>
          <a:stretch>
            <a:fillRect/>
          </a:stretch>
        </p:blipFill>
        <p:spPr>
          <a:xfrm>
            <a:off x="6075680" y="3836375"/>
            <a:ext cx="2716007" cy="2636859"/>
          </a:xfrm>
          <a:prstGeom prst="rect">
            <a:avLst/>
          </a:prstGeom>
        </p:spPr>
      </p:pic>
      <p:pic>
        <p:nvPicPr>
          <p:cNvPr id="51" name="图片 50" descr="C:\Users\胡杨\Desktop\图片\微信图片_20230526204658.jpg微信图片_20230526204658"/>
          <p:cNvPicPr>
            <a:picLocks noChangeAspect="1"/>
          </p:cNvPicPr>
          <p:nvPr>
            <p:custDataLst>
              <p:tags r:id="rId8"/>
            </p:custDataLst>
          </p:nvPr>
        </p:nvPicPr>
        <p:blipFill>
          <a:blip r:embed="rId9"/>
          <a:srcRect l="15645" t="-584" r="5403" b="584"/>
          <a:stretch>
            <a:fillRect/>
          </a:stretch>
        </p:blipFill>
        <p:spPr>
          <a:xfrm>
            <a:off x="6075680" y="1147445"/>
            <a:ext cx="2716007" cy="263685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par>
                                <p:cTn id="15" presetID="10"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p:bldP spid="18" grpId="0" bldLvl="0" animBg="1"/>
      <p:bldP spid="1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引言</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21" name="椭圆 34"/>
          <p:cNvSpPr/>
          <p:nvPr/>
        </p:nvSpPr>
        <p:spPr>
          <a:xfrm rot="5400000" flipV="1">
            <a:off x="9532449" y="3834689"/>
            <a:ext cx="1557857" cy="197639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8C030D"/>
          </a:solidFill>
          <a:ln w="12700" cap="flat" cmpd="sng" algn="ctr">
            <a:noFill/>
            <a:prstDash val="solid"/>
            <a:miter lim="800000"/>
          </a:ln>
          <a:effectLst>
            <a:outerShdw blurRad="444500" dist="254000" dir="8100000" algn="tr" rotWithShape="0">
              <a:prstClr val="black">
                <a:alpha val="5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2" name="组合 21"/>
          <p:cNvGrpSpPr/>
          <p:nvPr/>
        </p:nvGrpSpPr>
        <p:grpSpPr>
          <a:xfrm>
            <a:off x="2987246" y="1744215"/>
            <a:ext cx="8312328" cy="1639752"/>
            <a:chOff x="4304043" y="1286668"/>
            <a:chExt cx="3837944" cy="2757793"/>
          </a:xfrm>
          <a:effectLst>
            <a:outerShdw blurRad="381000" dist="254000" dir="8100000" algn="tr" rotWithShape="0">
              <a:prstClr val="black">
                <a:alpha val="40000"/>
              </a:prstClr>
            </a:outerShdw>
          </a:effectLst>
        </p:grpSpPr>
        <p:sp>
          <p:nvSpPr>
            <p:cNvPr id="23" name="圆角矩形 19"/>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圆角矩形 20"/>
            <p:cNvSpPr/>
            <p:nvPr/>
          </p:nvSpPr>
          <p:spPr>
            <a:xfrm>
              <a:off x="4351930" y="1330004"/>
              <a:ext cx="3742172" cy="26711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5" name="组合 24"/>
          <p:cNvGrpSpPr/>
          <p:nvPr/>
        </p:nvGrpSpPr>
        <p:grpSpPr>
          <a:xfrm>
            <a:off x="663530" y="3881199"/>
            <a:ext cx="8265969" cy="1883374"/>
            <a:chOff x="4304043" y="1286668"/>
            <a:chExt cx="3837944" cy="2757793"/>
          </a:xfrm>
          <a:effectLst>
            <a:outerShdw blurRad="381000" dist="254000" dir="8100000" algn="tr" rotWithShape="0">
              <a:prstClr val="black">
                <a:alpha val="40000"/>
              </a:prstClr>
            </a:outerShdw>
          </a:effectLst>
        </p:grpSpPr>
        <p:sp>
          <p:nvSpPr>
            <p:cNvPr id="26" name="圆角矩形 22"/>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圆角矩形 23"/>
            <p:cNvSpPr/>
            <p:nvPr/>
          </p:nvSpPr>
          <p:spPr>
            <a:xfrm>
              <a:off x="4351930" y="1330004"/>
              <a:ext cx="3742172" cy="2671122"/>
            </a:xfrm>
            <a:prstGeom prst="roundRect">
              <a:avLst/>
            </a:pr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8" name="TextBox 23"/>
          <p:cNvSpPr>
            <a:spLocks noChangeArrowheads="1"/>
          </p:cNvSpPr>
          <p:nvPr/>
        </p:nvSpPr>
        <p:spPr bwMode="auto">
          <a:xfrm>
            <a:off x="3321085" y="2018330"/>
            <a:ext cx="7671459"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indent="-285750" algn="just" defTabSz="685800">
              <a:lnSpc>
                <a:spcPct val="120000"/>
              </a:lnSpc>
              <a:buFont typeface="Wingdings" panose="05000000000000000000" charset="0"/>
              <a:buChar char="l"/>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特征：花柱向雄蕊的弯曲，闭锁花</a:t>
            </a:r>
            <a:r>
              <a:rPr lang="en-US" altLang="zh-CN"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等</a:t>
            </a:r>
            <a:endParaRPr lang="en-US" altLang="zh-CN"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20000"/>
              </a:lnSpc>
              <a:buFont typeface="Wingdings" panose="05000000000000000000" charset="0"/>
              <a:buChar char="l"/>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优势：繁殖保障，基因传递等</a:t>
            </a:r>
            <a:endPar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20000"/>
              </a:lnSpc>
              <a:buFont typeface="Wingdings" panose="05000000000000000000" charset="0"/>
              <a:buChar char="l"/>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劣势：近交衰退，种子、花粉的折损等</a:t>
            </a:r>
            <a:endPar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9" name="组合 28"/>
          <p:cNvGrpSpPr/>
          <p:nvPr/>
        </p:nvGrpSpPr>
        <p:grpSpPr>
          <a:xfrm>
            <a:off x="663530" y="1796707"/>
            <a:ext cx="1994026" cy="1534771"/>
            <a:chOff x="1059878" y="1242696"/>
            <a:chExt cx="1994026" cy="1534771"/>
          </a:xfrm>
        </p:grpSpPr>
        <p:grpSp>
          <p:nvGrpSpPr>
            <p:cNvPr id="30" name="组合 29"/>
            <p:cNvGrpSpPr/>
            <p:nvPr/>
          </p:nvGrpSpPr>
          <p:grpSpPr>
            <a:xfrm rot="5400000">
              <a:off x="1289505" y="1013068"/>
              <a:ext cx="1534771" cy="1994026"/>
              <a:chOff x="4020870" y="2194485"/>
              <a:chExt cx="1102258" cy="1432090"/>
            </a:xfrm>
            <a:effectLst>
              <a:outerShdw blurRad="444500" dist="254000" dir="8100000" algn="tr" rotWithShape="0">
                <a:prstClr val="black">
                  <a:alpha val="50000"/>
                </a:prstClr>
              </a:outerShdw>
            </a:effectLst>
          </p:grpSpPr>
          <p:sp>
            <p:nvSpPr>
              <p:cNvPr id="3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FFFFFF"/>
                  </a:gs>
                  <a:gs pos="55000">
                    <a:sysClr val="window" lastClr="FFFFFF">
                      <a:lumMod val="95000"/>
                    </a:sysClr>
                  </a:gs>
                  <a:gs pos="100000">
                    <a:sysClr val="window" lastClr="FFFFFF">
                      <a:lumMod val="65000"/>
                    </a:sysClr>
                  </a:gs>
                </a:gsLst>
                <a:lin ang="27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FFFFFF"/>
                  </a:gs>
                  <a:gs pos="43000">
                    <a:sysClr val="window" lastClr="FFFFFF">
                      <a:lumMod val="95000"/>
                    </a:sysClr>
                  </a:gs>
                  <a:gs pos="100000">
                    <a:sysClr val="window" lastClr="FFFFFF">
                      <a:lumMod val="75000"/>
                    </a:sysClr>
                  </a:gs>
                </a:gsLst>
                <a:lin ang="14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1" name="TextBox 24"/>
            <p:cNvSpPr>
              <a:spLocks noChangeArrowheads="1"/>
            </p:cNvSpPr>
            <p:nvPr/>
          </p:nvSpPr>
          <p:spPr bwMode="auto">
            <a:xfrm>
              <a:off x="1181743" y="1825414"/>
              <a:ext cx="1282819"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685800"/>
              <a:r>
                <a:rPr lang="zh-CN" altLang="en-US" sz="2400" b="1" dirty="0">
                  <a:solidFill>
                    <a:prstClr val="black"/>
                  </a:solidFill>
                  <a:latin typeface="微软雅黑" panose="020B0503020204020204" pitchFamily="34" charset="-122"/>
                  <a:ea typeface="微软雅黑" panose="020B0503020204020204" pitchFamily="34" charset="-122"/>
                </a:rPr>
                <a:t>自交</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sp>
        <p:nvSpPr>
          <p:cNvPr id="34" name="TextBox 31"/>
          <p:cNvSpPr>
            <a:spLocks noChangeArrowheads="1"/>
          </p:cNvSpPr>
          <p:nvPr/>
        </p:nvSpPr>
        <p:spPr bwMode="auto">
          <a:xfrm>
            <a:off x="9841714" y="4638219"/>
            <a:ext cx="1366854"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685800"/>
            <a:r>
              <a:rPr lang="zh-CN" altLang="en-US" sz="2400" b="1" dirty="0">
                <a:solidFill>
                  <a:prstClr val="white"/>
                </a:solidFill>
                <a:latin typeface="微软雅黑" panose="020B0503020204020204" pitchFamily="34" charset="-122"/>
                <a:ea typeface="微软雅黑" panose="020B0503020204020204" pitchFamily="34" charset="-122"/>
              </a:rPr>
              <a:t>异交</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sp>
        <p:nvSpPr>
          <p:cNvPr id="35" name="TextBox 25"/>
          <p:cNvSpPr>
            <a:spLocks noChangeArrowheads="1"/>
          </p:cNvSpPr>
          <p:nvPr/>
        </p:nvSpPr>
        <p:spPr bwMode="auto">
          <a:xfrm>
            <a:off x="1020393" y="4160676"/>
            <a:ext cx="755224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indent="-285750" algn="just" defTabSz="685800">
              <a:lnSpc>
                <a:spcPct val="130000"/>
              </a:lnSpc>
              <a:buFont typeface="Wingdings" panose="05000000000000000000" charset="0"/>
              <a:buChar char="l"/>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特征：雌雄异株，雌雄蕊异熟等</a:t>
            </a:r>
            <a:endPar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30000"/>
              </a:lnSpc>
              <a:buFont typeface="Wingdings" panose="05000000000000000000" charset="0"/>
              <a:buChar char="l"/>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优势：保持种群的遗传多样性，拓宽种群的生态位，推动演化等</a:t>
            </a:r>
            <a:endPar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30000"/>
              </a:lnSpc>
              <a:buFont typeface="Wingdings" panose="05000000000000000000" charset="0"/>
              <a:buChar char="l"/>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劣势：花器官上的高投资，灭绝风险等</a:t>
            </a:r>
            <a:endParaRPr lang="en-US" altLang="zh-CN" sz="2000" b="1" dirty="0">
              <a:solidFill>
                <a:srgbClr val="C1DCED"/>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2" y="23339"/>
            <a:ext cx="12188908" cy="6834661"/>
          </a:xfrm>
          <a:prstGeom prst="rect">
            <a:avLst/>
          </a:prstGeom>
        </p:spPr>
      </p:pic>
      <p:sp>
        <p:nvSpPr>
          <p:cNvPr id="5" name="文本框 4"/>
          <p:cNvSpPr txBox="1"/>
          <p:nvPr/>
        </p:nvSpPr>
        <p:spPr>
          <a:xfrm>
            <a:off x="7007421" y="2996952"/>
            <a:ext cx="1713230" cy="1245235"/>
          </a:xfrm>
          <a:prstGeom prst="rect">
            <a:avLst/>
          </a:prstGeom>
          <a:noFill/>
        </p:spPr>
        <p:txBody>
          <a:bodyPr wrap="non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正文</a:t>
            </a:r>
            <a:endParaRPr kumimoji="0" lang="zh-CN" altLang="en-US"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6" name="矩形 5"/>
          <p:cNvSpPr/>
          <p:nvPr/>
        </p:nvSpPr>
        <p:spPr>
          <a:xfrm>
            <a:off x="1197852" y="2961146"/>
            <a:ext cx="2505815" cy="1087798"/>
          </a:xfrm>
          <a:prstGeom prst="rect">
            <a:avLst/>
          </a:prstGeom>
        </p:spPr>
        <p:txBody>
          <a:bodyPr wrap="none">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第二章</a:t>
            </a:r>
            <a:endParaRPr kumimoji="0" lang="en-US" altLang="zh-CN"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pic>
        <p:nvPicPr>
          <p:cNvPr id="8" name="图片 7"/>
          <p:cNvPicPr>
            <a:picLocks noChangeAspect="1"/>
          </p:cNvPicPr>
          <p:nvPr/>
        </p:nvPicPr>
        <p:blipFill>
          <a:blip r:embed="rId2" cstate="screen"/>
          <a:stretch>
            <a:fillRect/>
          </a:stretch>
        </p:blipFill>
        <p:spPr>
          <a:xfrm>
            <a:off x="9264352" y="332656"/>
            <a:ext cx="2325687" cy="658287"/>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4"/>
            </p:custDataLst>
          </p:nvPr>
        </p:nvPicPr>
        <p:blipFill>
          <a:blip r:embed="rId5">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0944052" cy="4360054"/>
            <a:chOff x="1007882" y="1612283"/>
            <a:chExt cx="10944052" cy="4360054"/>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217977" y="1614286"/>
              <a:ext cx="945378" cy="945378"/>
              <a:chOff x="304800" y="673100"/>
              <a:chExt cx="4000500" cy="4000500"/>
            </a:xfrm>
            <a:effectLst>
              <a:outerShdw blurRad="317500" dist="190500" dir="8100000" algn="tr" rotWithShape="0">
                <a:prstClr val="black">
                  <a:alpha val="50000"/>
                </a:prstClr>
              </a:outerShdw>
            </a:effectLst>
          </p:grpSpPr>
          <p:sp>
            <p:nvSpPr>
              <p:cNvPr id="30"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18"/>
            <p:cNvGrpSpPr/>
            <p:nvPr/>
          </p:nvGrpSpPr>
          <p:grpSpPr>
            <a:xfrm>
              <a:off x="4993631" y="3383550"/>
              <a:ext cx="945378" cy="945378"/>
              <a:chOff x="304800" y="673100"/>
              <a:chExt cx="4000500" cy="4000500"/>
            </a:xfrm>
            <a:effectLst>
              <a:outerShdw blurRad="317500" dist="190500" dir="8100000" algn="tr" rotWithShape="0">
                <a:prstClr val="black">
                  <a:alpha val="50000"/>
                </a:prstClr>
              </a:outerShdw>
            </a:effectLst>
          </p:grpSpPr>
          <p:sp>
            <p:nvSpPr>
              <p:cNvPr id="28"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组合 20"/>
            <p:cNvGrpSpPr/>
            <p:nvPr/>
          </p:nvGrpSpPr>
          <p:grpSpPr>
            <a:xfrm>
              <a:off x="4281357" y="5026959"/>
              <a:ext cx="945378" cy="945378"/>
              <a:chOff x="304800" y="673100"/>
              <a:chExt cx="4000500" cy="4000500"/>
            </a:xfrm>
            <a:effectLst>
              <a:outerShdw blurRad="317500" dist="190500" dir="8100000" algn="tr" rotWithShape="0">
                <a:prstClr val="black">
                  <a:alpha val="50000"/>
                </a:prstClr>
              </a:outerShdw>
            </a:effectLst>
          </p:grpSpPr>
          <p:sp>
            <p:nvSpPr>
              <p:cNvPr id="26" name="同心圆 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3</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nvSpPr>
          <p:spPr>
            <a:xfrm>
              <a:off x="5320865" y="1772849"/>
              <a:ext cx="6533617" cy="492125"/>
            </a:xfrm>
            <a:prstGeom prst="rect">
              <a:avLst/>
            </a:prstGeom>
            <a:noFill/>
          </p:spPr>
          <p:txBody>
            <a:bodyPr wrap="square" lIns="0" tIns="0" rIns="0" bIns="0" rtlCol="0">
              <a:spAutoFit/>
            </a:bodyPr>
            <a:lstStyle/>
            <a:p>
              <a:pPr algn="just" defTabSz="685800"/>
              <a:r>
                <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rPr>
                <a:t> 植物交配方式的多样性</a:t>
              </a:r>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6040848" y="3572458"/>
              <a:ext cx="5911086" cy="492125"/>
            </a:xfrm>
            <a:prstGeom prst="rect">
              <a:avLst/>
            </a:prstGeom>
            <a:noFill/>
          </p:spPr>
          <p:txBody>
            <a:bodyPr wrap="square" lIns="0" tIns="0" rIns="0" bIns="0" rtlCol="0">
              <a:spAutoFit/>
            </a:bodyPr>
            <a:lstStyle/>
            <a:p>
              <a:pPr algn="just" defTabSz="685800"/>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植物自交和异交的利弊</a:t>
              </a:r>
              <a:endPar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5320867" y="5245122"/>
              <a:ext cx="6325716" cy="492125"/>
            </a:xfrm>
            <a:prstGeom prst="rect">
              <a:avLst/>
            </a:prstGeom>
            <a:noFill/>
          </p:spPr>
          <p:txBody>
            <a:bodyPr wrap="square" lIns="0" tIns="0" rIns="0" bIns="0" rtlCol="0">
              <a:spAutoFit/>
            </a:bodyPr>
            <a:lstStyle/>
            <a:p>
              <a:pPr algn="just" defTabSz="685800"/>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植物交配系统的演化</a:t>
              </a:r>
              <a:endPar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4"/>
            </p:custDataLst>
          </p:nvPr>
        </p:nvPicPr>
        <p:blipFill>
          <a:blip r:embed="rId5">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1146584" cy="4312987"/>
            <a:chOff x="1007882" y="1612283"/>
            <a:chExt cx="11146584" cy="4312987"/>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517961" y="3320623"/>
              <a:ext cx="945378" cy="945378"/>
              <a:chOff x="1574224" y="7893703"/>
              <a:chExt cx="4000500" cy="4000500"/>
            </a:xfrm>
            <a:effectLst>
              <a:outerShdw blurRad="317500" dist="190500" dir="8100000" algn="tr" rotWithShape="0">
                <a:prstClr val="black">
                  <a:alpha val="50000"/>
                </a:prstClr>
              </a:outerShdw>
            </a:effectLst>
          </p:grpSpPr>
          <p:sp>
            <p:nvSpPr>
              <p:cNvPr id="30" name="同心圆 25"/>
              <p:cNvSpPr/>
              <p:nvPr>
                <p:custDataLst>
                  <p:tags r:id="rId6"/>
                </p:custDataLst>
              </p:nvPr>
            </p:nvSpPr>
            <p:spPr>
              <a:xfrm>
                <a:off x="1574224" y="7893703"/>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custDataLst>
                  <p:tags r:id="rId7"/>
                </p:custDataLst>
              </p:nvPr>
            </p:nvSpPr>
            <p:spPr>
              <a:xfrm>
                <a:off x="1638714" y="8046867"/>
                <a:ext cx="3796861" cy="366788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custDataLst>
                <p:tags r:id="rId8"/>
              </p:custDataLst>
            </p:nvPr>
          </p:nvSpPr>
          <p:spPr>
            <a:xfrm>
              <a:off x="5620849" y="3479185"/>
              <a:ext cx="6533617" cy="492125"/>
            </a:xfrm>
            <a:prstGeom prst="rect">
              <a:avLst/>
            </a:prstGeom>
            <a:noFill/>
          </p:spPr>
          <p:txBody>
            <a:bodyPr wrap="square" lIns="0" tIns="0" rIns="0" bIns="0" rtlCol="0">
              <a:spAutoFit/>
            </a:bodyPr>
            <a:lstStyle/>
            <a:p>
              <a:pPr algn="just" defTabSz="685800"/>
              <a:r>
                <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rPr>
                <a:t> 植物交配方式的多样性</a:t>
              </a:r>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a:t>
                  </a:r>
                  <a:r>
                    <a:rPr lang="zh-CN" altLang="en-US" sz="3200" dirty="0">
                      <a:latin typeface="黑体" panose="02010609060101010101" pitchFamily="49" charset="-122"/>
                      <a:ea typeface="黑体" panose="02010609060101010101" pitchFamily="49" charset="-122"/>
                    </a:rPr>
                    <a:t>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2" descr="C:\Users\胡杨\Desktop\图片\微信图片_20230526204750.jpg微信图片_20230526204750"/>
          <p:cNvPicPr>
            <a:picLocks noChangeAspect="1" noChangeArrowheads="1"/>
          </p:cNvPicPr>
          <p:nvPr>
            <p:custDataLst>
              <p:tags r:id="rId3"/>
            </p:custDataLst>
          </p:nvPr>
        </p:nvPicPr>
        <p:blipFill>
          <a:blip r:embed="rId4">
            <a:lum bright="12000" contrast="30000"/>
          </a:blip>
          <a:srcRect/>
          <a:stretch>
            <a:fillRect/>
          </a:stretch>
        </p:blipFill>
        <p:spPr bwMode="auto">
          <a:xfrm>
            <a:off x="469326" y="1652979"/>
            <a:ext cx="6028196" cy="401828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indent="288290" defTabSz="914400"/>
            <a:r>
              <a:rPr lang="zh-CN" altLang="en-US" sz="2400" dirty="0">
                <a:solidFill>
                  <a:prstClr val="white"/>
                </a:solidFill>
                <a:latin typeface="微软雅黑" panose="020B0503020204020204" pitchFamily="34" charset="-122"/>
                <a:ea typeface="微软雅黑" panose="020B0503020204020204" pitchFamily="34" charset="-122"/>
              </a:rPr>
              <a:t>植物的生殖系统包括有性生殖（sexual reproduction）和无性生殖（asexual reproduction），有性生殖又可以简单地划分为自体受精（self-fertilization）和异体受精（cross-fertilization）。</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p="http://schemas.openxmlformats.org/presentationml/2006/main">
  <p:tag name="KSO_WM_UNIT_PLACING_PICTURE_USER_VIEWPORT" val="{&quot;height&quot;:1036.6724409448818,&quot;width&quot;:3662.499212598425}"/>
</p:tagLst>
</file>

<file path=ppt/tags/tag10.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UNIT_PLACING_PICTURE_USER_VIEWPORT" val="{&quot;height&quot;:1539.9998444044893,&quot;width&quot;:1168.99987004774}"/>
</p:tagLst>
</file>

<file path=ppt/tags/tag11.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12.xml><?xml version="1.0" encoding="utf-8"?>
<p:tagLst xmlns:p="http://schemas.openxmlformats.org/presentationml/2006/main">
  <p:tag name="KSO_WM_UNIT_PLACING_PICTURE_USER_VIEWPORT" val="{&quot;height&quot;:6525.913385826771,&quot;width&quot;:9493.222047244095}"/>
</p:tagLst>
</file>

<file path=ppt/tags/tag13.xml><?xml version="1.0" encoding="utf-8"?>
<p:tagLst xmlns:p="http://schemas.openxmlformats.org/presentationml/2006/main">
  <p:tag name="KSO_WM_UNIT_PLACING_PICTURE_USER_VIEWPORT" val="{&quot;height&quot;:10800,&quot;width&quot;:19200}"/>
</p:tagLst>
</file>

<file path=ppt/tags/tag14.xml><?xml version="1.0" encoding="utf-8"?>
<p:tagLst xmlns:p="http://schemas.openxmlformats.org/presentationml/2006/main">
  <p:tag name="KSO_WM_UNIT_PLACING_PICTURE_USER_VIEWPORT" val="{&quot;height&quot;:1036.6724409448818,&quot;width&quot;:3662.499212598425}"/>
</p:tagLst>
</file>

<file path=ppt/tags/tag15.xml><?xml version="1.0" encoding="utf-8"?>
<p:tagLst xmlns:p="http://schemas.openxmlformats.org/presentationml/2006/main">
  <p:tag name="KSO_WM_UNIT_PLACING_PICTURE_USER_VIEWPORT" val="{&quot;height&quot;:7132,&quot;width&quot;:7239}"/>
</p:tagLst>
</file>

<file path=ppt/tags/tag16.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Lst>
</file>

<file path=ppt/tags/tag17.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UNIT_PLACING_PICTURE_USER_VIEWPORT" val="{&quot;height&quot;:1539.9998444044893,&quot;width&quot;:1168.99987004774}"/>
</p:tagLst>
</file>

<file path=ppt/tags/tag18.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19.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Lst>
</file>

<file path=ppt/tags/tag2.xml><?xml version="1.0" encoding="utf-8"?>
<p:tagLst xmlns:p="http://schemas.openxmlformats.org/presentationml/2006/main">
  <p:tag name="KSO_WM_UNIT_PLACING_PICTURE_INFO" val="{&quot;code&quot;:&quot;Ba[1]&quot;,&quot;full_picture&quot;:false,&quot;last_crop_picture&quot;:&quot;Ba[1]&quot;,&quot;scheme&quot;:&quot;3-8&quot;,&quot;spacing&quot;:5}"/>
  <p:tag name="KSO_WM_UNIT_PLACING_PICTURE" val="210529.924"/>
  <p:tag name="KSO_WM_UNIT_ID" val=""/>
  <p:tag name="KSO_WM_UNIT_PLACING_PICTURE_COLLAGE_VIEWPORT" val="{&quot;height&quot;:8387.8895949166,&quot;width&quot;:4928.264391968791}"/>
  <p:tag name="KSO_WM_UNIT_PLACING_PICTURE_USER_VIEWPORT" val="{&quot;height&quot;:9165.607719298248,&quot;width&quot;:3274.1091958071415}"/>
  <p:tag name="KSO_WM_UNIT_PLACING_PICTURE_USER_RELATIVERECTANGLE" val="{&quot;bottom&quot;:-0.004355215636286382,&quot;left&quot;:0.45091789419227046,&quot;right&quot;:0.07270945982967914,&quot;top&quot;:0.004355215636286382}"/>
  <p:tag name="KSO_WM_UNIT_PLACING_PICTURE_COLLAGE_RELATIVERECTANGLE" val="{&quot;bottom&quot;:-0.004355215636286382,&quot;left&quot;:0.4423647191483249,&quot;right&quot;:0.06415628478573367,&quot;top&quot;:0.004355215636286382}"/>
</p:tagLst>
</file>

<file path=ppt/tags/tag20.xml><?xml version="1.0" encoding="utf-8"?>
<p:tagLst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21.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22.xml><?xml version="1.0" encoding="utf-8"?>
<p:tagLst xmlns:p="http://schemas.openxmlformats.org/presentationml/2006/main">
  <p:tag name="KSO_WM_BEAUTIFY_FLAG" val="#wm#"/>
  <p:tag name="KSO_WM_UNIT_TYPE" val="l_h_i"/>
  <p:tag name="KSO_WM_UNIT_INDEX" val="1_2_1"/>
  <p:tag name="KSO_WM_UNIT_ID" val="diagram19882022_4*l_h_i*1_2_1"/>
  <p:tag name="KSO_WM_TEMPLATE_INDEX" val="19882022"/>
  <p:tag name="KSO_WM_TAG_VERSION" val="2.0"/>
  <p:tag name="KSO_WM_DIAGRAM_GROUP_CODE" val="l1-1"/>
</p:tagLst>
</file>

<file path=ppt/tags/tag23.xml><?xml version="1.0" encoding="utf-8"?>
<p:tagLst xmlns:p="http://schemas.openxmlformats.org/presentationml/2006/main">
  <p:tag name="KSO_WM_BEAUTIFY_FLAG" val="#wm#"/>
  <p:tag name="KSO_WM_UNIT_TYPE" val="l_h_a"/>
  <p:tag name="KSO_WM_UNIT_INDEX" val="1_2_1"/>
  <p:tag name="KSO_WM_UNIT_ID" val="diagram19882022_4*l_h_a*1_2_1"/>
  <p:tag name="KSO_WM_TEMPLATE_INDEX" val="19882022"/>
  <p:tag name="KSO_WM_TAG_VERSION" val="2.0"/>
  <p:tag name="KSO_WM_DIAGRAM_GROUP_CODE" val="l1-1"/>
</p:tagLst>
</file>

<file path=ppt/tags/tag24.xml><?xml version="1.0" encoding="utf-8"?>
<p:tagLst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25.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 name="KSO_WM_UNIT_SUBTYPE" val="d"/>
</p:tagLst>
</file>

<file path=ppt/tags/tag26.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27.xml><?xml version="1.0" encoding="utf-8"?>
<p:tagLst xmlns:p="http://schemas.openxmlformats.org/presentationml/2006/main">
  <p:tag name="KSO_WM_BEAUTIFY_FLAG" val="#wm#"/>
  <p:tag name="KSO_WM_UNIT_TYPE" val="l_h_i"/>
  <p:tag name="KSO_WM_UNIT_INDEX" val="1_2_1"/>
  <p:tag name="KSO_WM_UNIT_ID" val="diagram19882022_4*l_h_i*1_2_1"/>
  <p:tag name="KSO_WM_TEMPLATE_INDEX" val="19882022"/>
  <p:tag name="KSO_WM_TAG_VERSION" val="2.0"/>
  <p:tag name="KSO_WM_DIAGRAM_GROUP_CODE" val="l1-1"/>
  <p:tag name="KSO_WM_UNIT_SUBTYPE" val="d"/>
</p:tagLst>
</file>

<file path=ppt/tags/tag28.xml><?xml version="1.0" encoding="utf-8"?>
<p:tagLst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KSO_WM_UNIT_PLACING_PICTURE" val="210529.924"/>
  <p:tag name="KSO_WM_UNIT_ID" val=""/>
  <p:tag name="KSO_WM_UNIT_PLACING_PICTURE_INFO" val="{&quot;code&quot;:&quot;Ba[1]&quot;,&quot;full_picture&quot;:false,&quot;last_crop_picture&quot;:&quot;Ba[1]&quot;,&quot;scheme&quot;:&quot;3-8&quot;,&quot;spacing&quot;:5}"/>
  <p:tag name="KSO_WM_UNIT_PLACING_PICTURE_COLLAGE_VIEWPORT" val="{&quot;height&quot;:4152.534256394336,&quot;width&quot;:4277.175884943297}"/>
  <p:tag name="KSO_WM_UNIT_PLACING_PICTURE_USER_VIEWPORT" val="{&quot;height&quot;:4502.417894736844,&quot;width&quot;:3438.1188743682983}"/>
  <p:tag name="KSO_WM_UNIT_PLACING_PICTURE_USER_RELATIVERECTANGLE" val="{&quot;bottom&quot;:-0.004853298036620339,&quot;left&quot;:0.05477749750614618,&quot;right&quot;:0.44714962385810636,&quot;top&quot;:0.004853298036620339}"/>
  <p:tag name="KSO_WM_UNIT_PLACING_PICTURE_COLLAGE_RELATIVERECTANGLE" val="{&quot;bottom&quot;:0,&quot;left&quot;:0.06006744536265856,&quot;right&quot;:0.45243957171461874,&quot;top&quot;: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Lst>
</file>

<file path=ppt/tags/tag38.xml><?xml version="1.0" encoding="utf-8"?>
<p:tagLst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39.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4.xml><?xml version="1.0" encoding="utf-8"?>
<p:tagLst xmlns:p="http://schemas.openxmlformats.org/presentationml/2006/main">
  <p:tag name="KSO_WM_UNIT_PLACING_PICTURE" val="210529.924"/>
  <p:tag name="KSO_WM_UNIT_ID" val=""/>
  <p:tag name="KSO_WM_UNIT_PLACING_PICTURE_INFO" val="{&quot;code&quot;:&quot;Ba[1]&quot;,&quot;full_picture&quot;:false,&quot;last_crop_picture&quot;:&quot;Ba[1]&quot;,&quot;scheme&quot;:&quot;3-8&quot;,&quot;spacing&quot;:5}"/>
  <p:tag name="KSO_WM_UNIT_PLACING_PICTURE_COLLAGE_VIEWPORT" val="{&quot;height&quot;:4152.534256394336,&quot;width&quot;:4277.175884943297}"/>
  <p:tag name="KSO_WM_UNIT_PLACING_PICTURE_USER_VIEWPORT" val="{&quot;height&quot;:5058,&quot;width&quot;:3779}"/>
  <p:tag name="KSO_WM_UNIT_PLACING_PICTURE_USER_RELATIVERECTANGLE" val="{&quot;bottom&quot;:0.005839100346020761,&quot;left&quot;:0.2699257724351491,&quot;right&quot;:0.15736213906891244,&quot;top&quot;:-0.005839100346020761}"/>
  <p:tag name="KSO_WM_UNIT_PLACING_PICTURE_COLLAGE_RELATIVERECTANGLE" val="{&quot;bottom&quot;:0.005839100346020761,&quot;left&quot;:0.2698252060669352,&quot;right&quot;:0.1572615727006985,&quot;top&quot;:-0.005839100346020761}"/>
</p:tagLst>
</file>

<file path=ppt/tags/tag40.xml><?xml version="1.0" encoding="utf-8"?>
<p:tagLst xmlns:p="http://schemas.openxmlformats.org/presentationml/2006/main">
  <p:tag name="KSO_WM_UNIT_PLACING_PICTURE_USER_VIEWPORT" val="{&quot;height&quot;:1036.6724409448818,&quot;width&quot;:3662.499212598425}"/>
</p:tagLst>
</file>

<file path=ppt/tags/tag41.xml><?xml version="1.0" encoding="utf-8"?>
<p:tagLst xmlns:p="http://schemas.openxmlformats.org/presentationml/2006/main">
  <p:tag name="KSO_WM_UNIT_PLACING_PICTURE_USER_VIEWPORT" val="{&quot;height&quot;:7132,&quot;width&quot;:7239}"/>
</p:tagLst>
</file>

<file path=ppt/tags/tag42.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Lst>
</file>

<file path=ppt/tags/tag43.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UNIT_PLACING_PICTURE_USER_VIEWPORT" val="{&quot;height&quot;:1539.9998444044893,&quot;width&quot;:1168.99987004774}"/>
</p:tagLst>
</file>

<file path=ppt/tags/tag44.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45.xml><?xml version="1.0" encoding="utf-8"?>
<p:tagLst xmlns:p="http://schemas.openxmlformats.org/presentationml/2006/main">
  <p:tag name="PA" val="v4.0.0"/>
</p:tagLst>
</file>

<file path=ppt/tags/tag46.xml><?xml version="1.0" encoding="utf-8"?>
<p:tagLst xmlns:p="http://schemas.openxmlformats.org/presentationml/2006/main">
  <p:tag name="PA" val="v4.0.0"/>
</p:tagLst>
</file>

<file path=ppt/tags/tag47.xml><?xml version="1.0" encoding="utf-8"?>
<p:tagLst xmlns:p="http://schemas.openxmlformats.org/presentationml/2006/main">
  <p:tag name="PA" val="v4.0.0"/>
</p:tagLst>
</file>

<file path=ppt/tags/tag48.xml><?xml version="1.0" encoding="utf-8"?>
<p:tagLst xmlns:p="http://schemas.openxmlformats.org/presentationml/2006/main">
  <p:tag name="PA" val="v4.0.0"/>
</p:tagLst>
</file>

<file path=ppt/tags/tag49.xml><?xml version="1.0" encoding="utf-8"?>
<p:tagLst xmlns:p="http://schemas.openxmlformats.org/presentationml/2006/main">
  <p:tag name="PA" val="v4.0.0"/>
</p:tagLst>
</file>

<file path=ppt/tags/tag5.xml><?xml version="1.0" encoding="utf-8"?>
<p:tagLst xmlns:p="http://schemas.openxmlformats.org/presentationml/2006/main">
  <p:tag name="KSO_WM_UNIT_PLACING_PICTURE_USER_VIEWPORT" val="{&quot;height&quot;:1036.6724409448818,&quot;width&quot;:3662.499212598425}"/>
</p:tagLst>
</file>

<file path=ppt/tags/tag50.xml><?xml version="1.0" encoding="utf-8"?>
<p:tagLst xmlns:p="http://schemas.openxmlformats.org/presentationml/2006/main">
  <p:tag name="KSO_WPP_MARK_KEY" val="314c2382-889e-4e15-af45-d4b430d5f0d7"/>
  <p:tag name="COMMONDATA" val="eyJoZGlkIjoiMTFlZjIzMmQyMjllNTBiODA2MDJmZDNlYzJmMTdmNmEifQ=="/>
</p:tagLst>
</file>

<file path=ppt/tags/tag6.xml><?xml version="1.0" encoding="utf-8"?>
<p:tagLst xmlns:p="http://schemas.openxmlformats.org/presentationml/2006/main">
  <p:tag name="KSO_WM_UNIT_PLACING_PICTURE_USER_VIEWPORT" val="{&quot;height&quot;:7132,&quot;width&quot;:7239}"/>
</p:tagLst>
</file>

<file path=ppt/tags/tag7.xml><?xml version="1.0" encoding="utf-8"?>
<p:tagLst xmlns:p="http://schemas.openxmlformats.org/presentationml/2006/main">
  <p:tag name="KSO_WM_UNIT_PLACING_PICTURE_USER_VIEWPORT" val="{&quot;height&quot;:1036.6724409448818,&quot;width&quot;:3662.499212598425}"/>
</p:tagLst>
</file>

<file path=ppt/tags/tag8.xml><?xml version="1.0" encoding="utf-8"?>
<p:tagLst xmlns:p="http://schemas.openxmlformats.org/presentationml/2006/main">
  <p:tag name="KSO_WM_UNIT_PLACING_PICTURE_USER_VIEWPORT" val="{&quot;height&quot;:7132,&quot;width&quot;:7239}"/>
</p:tagLst>
</file>

<file path=ppt/tags/tag9.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8582</Words>
  <Application>WPS 演示</Application>
  <PresentationFormat>宽屏</PresentationFormat>
  <Paragraphs>428</Paragraphs>
  <Slides>34</Slides>
  <Notes>0</Notes>
  <HiddenSlides>0</HiddenSlides>
  <MMClips>1</MMClips>
  <ScaleCrop>false</ScaleCrop>
  <HeadingPairs>
    <vt:vector size="6" baseType="variant">
      <vt:variant>
        <vt:lpstr>已用的字体</vt:lpstr>
      </vt:variant>
      <vt:variant>
        <vt:i4>26</vt:i4>
      </vt:variant>
      <vt:variant>
        <vt:lpstr>主题</vt:lpstr>
      </vt:variant>
      <vt:variant>
        <vt:i4>1</vt:i4>
      </vt:variant>
      <vt:variant>
        <vt:lpstr>幻灯片标题</vt:lpstr>
      </vt:variant>
      <vt:variant>
        <vt:i4>34</vt:i4>
      </vt:variant>
    </vt:vector>
  </HeadingPairs>
  <TitlesOfParts>
    <vt:vector size="61" baseType="lpstr">
      <vt:lpstr>Arial</vt:lpstr>
      <vt:lpstr>宋体</vt:lpstr>
      <vt:lpstr>Wingdings</vt:lpstr>
      <vt:lpstr>黑体</vt:lpstr>
      <vt:lpstr>微软雅黑</vt:lpstr>
      <vt:lpstr>Calibri</vt:lpstr>
      <vt:lpstr>Wingdings</vt:lpstr>
      <vt:lpstr>AvantGarde Md BT</vt:lpstr>
      <vt:lpstr>Arial Unicode MS</vt:lpstr>
      <vt:lpstr>Avant GardeBook</vt:lpstr>
      <vt:lpstr>华文黑体</vt:lpstr>
      <vt:lpstr>Arial</vt:lpstr>
      <vt:lpstr>Aller Light</vt:lpstr>
      <vt:lpstr>U.S. 101</vt:lpstr>
      <vt:lpstr>Segoe Print</vt:lpstr>
      <vt:lpstr>Roboto</vt:lpstr>
      <vt:lpstr>Times New Roman</vt:lpstr>
      <vt:lpstr>Aller Light</vt:lpstr>
      <vt:lpstr>DejaVu Math TeX Gyre</vt:lpstr>
      <vt:lpstr>Roboto Light</vt:lpstr>
      <vt:lpstr>Wide Latin</vt:lpstr>
      <vt:lpstr>Lato Light</vt:lpstr>
      <vt:lpstr>Lato Regular</vt:lpstr>
      <vt:lpstr>Calibri</vt:lpstr>
      <vt:lpstr>等线</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彩星、巧成拙</cp:lastModifiedBy>
  <cp:revision>40</cp:revision>
  <dcterms:created xsi:type="dcterms:W3CDTF">2018-10-21T11:44:00Z</dcterms:created>
  <dcterms:modified xsi:type="dcterms:W3CDTF">2023-05-28T03:41:07Z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C1BB8CEAD66C4B73A9FBA5E31042BD74_13</vt:lpwstr>
  </property>
  <property fmtid="{D5CDD505-2E9C-101B-9397-08002B2CF9AE}" pid="3" name="KSOProductBuildVer">
    <vt:lpwstr>2052-11.1.0.14309</vt:lpwstr>
  </property>
</Properties>
</file>